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6858000" cy="9144000"/>
  <p:embeddedFontLst>
    <p:embeddedFont>
      <p:font typeface="Montserrat SemiBold"/>
      <p:regular r:id="rId41"/>
      <p:bold r:id="rId42"/>
      <p:italic r:id="rId43"/>
      <p:boldItalic r:id="rId44"/>
    </p:embeddedFont>
    <p:embeddedFont>
      <p:font typeface="Montserrat"/>
      <p:regular r:id="rId45"/>
      <p:bold r:id="rId46"/>
      <p:italic r:id="rId47"/>
      <p:boldItalic r:id="rId48"/>
    </p:embeddedFont>
    <p:embeddedFont>
      <p:font typeface="Montserrat Medium"/>
      <p:regular r:id="rId49"/>
      <p:bold r:id="rId50"/>
      <p:italic r:id="rId51"/>
      <p:boldItalic r:id="rId52"/>
    </p:embeddedFont>
    <p:embeddedFont>
      <p:font typeface="Montserrat Light"/>
      <p:regular r:id="rId53"/>
      <p:bold r:id="rId54"/>
      <p:italic r:id="rId55"/>
      <p:boldItalic r:id="rId56"/>
    </p:embeddedFont>
    <p:embeddedFont>
      <p:font typeface="Montserrat Alternates"/>
      <p:regular r:id="rId57"/>
      <p:bold r:id="rId58"/>
      <p:italic r:id="rId59"/>
      <p:boldItalic r:id="rId60"/>
    </p:embeddedFont>
    <p:embeddedFont>
      <p:font typeface="Montserrat Alternates ExtraBold"/>
      <p:bold r:id="rId61"/>
      <p:boldItalic r:id="rId62"/>
    </p:embeddedFont>
    <p:embeddedFont>
      <p:font typeface="Montserrat ExtraBold"/>
      <p:bold r:id="rId63"/>
      <p:boldItalic r:id="rId64"/>
    </p:embeddedFont>
    <p:embeddedFont>
      <p:font typeface="Montserrat Alternates Black"/>
      <p:bold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0D4A1E-C069-4A8B-AB24-1B150CD244E5}">
  <a:tblStyle styleId="{550D4A1E-C069-4A8B-AB24-1B150CD244E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E3422C2-3503-4661-B059-B31C36E3DF8D}"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MontserratSemiBold-bold.fntdata"/><Relationship Id="rId41" Type="http://schemas.openxmlformats.org/officeDocument/2006/relationships/font" Target="fonts/MontserratSemiBold-regular.fntdata"/><Relationship Id="rId44" Type="http://schemas.openxmlformats.org/officeDocument/2006/relationships/font" Target="fonts/MontserratSemiBold-boldItalic.fntdata"/><Relationship Id="rId43" Type="http://schemas.openxmlformats.org/officeDocument/2006/relationships/font" Target="fonts/MontserratSemiBold-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MontserratMedium-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MontserratAlternatesExtraBold-boldItalic.fntdata"/><Relationship Id="rId61" Type="http://schemas.openxmlformats.org/officeDocument/2006/relationships/font" Target="fonts/MontserratAlternatesExtraBold-bold.fntdata"/><Relationship Id="rId20" Type="http://schemas.openxmlformats.org/officeDocument/2006/relationships/slide" Target="slides/slide13.xml"/><Relationship Id="rId64" Type="http://schemas.openxmlformats.org/officeDocument/2006/relationships/font" Target="fonts/MontserratExtraBold-boldItalic.fntdata"/><Relationship Id="rId63" Type="http://schemas.openxmlformats.org/officeDocument/2006/relationships/font" Target="fonts/MontserratExtraBold-bold.fntdata"/><Relationship Id="rId22" Type="http://schemas.openxmlformats.org/officeDocument/2006/relationships/slide" Target="slides/slide15.xml"/><Relationship Id="rId66" Type="http://schemas.openxmlformats.org/officeDocument/2006/relationships/font" Target="fonts/MontserratAlternatesBlack-boldItalic.fntdata"/><Relationship Id="rId21" Type="http://schemas.openxmlformats.org/officeDocument/2006/relationships/slide" Target="slides/slide14.xml"/><Relationship Id="rId65" Type="http://schemas.openxmlformats.org/officeDocument/2006/relationships/font" Target="fonts/MontserratAlternatesBlack-bold.fntdata"/><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MontserratAlternates-boldItalic.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MontserratMedium-italic.fntdata"/><Relationship Id="rId50" Type="http://schemas.openxmlformats.org/officeDocument/2006/relationships/font" Target="fonts/MontserratMedium-bold.fntdata"/><Relationship Id="rId53" Type="http://schemas.openxmlformats.org/officeDocument/2006/relationships/font" Target="fonts/MontserratLight-regular.fntdata"/><Relationship Id="rId52" Type="http://schemas.openxmlformats.org/officeDocument/2006/relationships/font" Target="fonts/MontserratMedium-boldItalic.fntdata"/><Relationship Id="rId11" Type="http://schemas.openxmlformats.org/officeDocument/2006/relationships/slide" Target="slides/slide4.xml"/><Relationship Id="rId55" Type="http://schemas.openxmlformats.org/officeDocument/2006/relationships/font" Target="fonts/MontserratLight-italic.fntdata"/><Relationship Id="rId10" Type="http://schemas.openxmlformats.org/officeDocument/2006/relationships/slide" Target="slides/slide3.xml"/><Relationship Id="rId54" Type="http://schemas.openxmlformats.org/officeDocument/2006/relationships/font" Target="fonts/MontserratLight-bold.fntdata"/><Relationship Id="rId13" Type="http://schemas.openxmlformats.org/officeDocument/2006/relationships/slide" Target="slides/slide6.xml"/><Relationship Id="rId57" Type="http://schemas.openxmlformats.org/officeDocument/2006/relationships/font" Target="fonts/MontserratAlternates-regular.fntdata"/><Relationship Id="rId12" Type="http://schemas.openxmlformats.org/officeDocument/2006/relationships/slide" Target="slides/slide5.xml"/><Relationship Id="rId56" Type="http://schemas.openxmlformats.org/officeDocument/2006/relationships/font" Target="fonts/MontserratLight-boldItalic.fntdata"/><Relationship Id="rId15" Type="http://schemas.openxmlformats.org/officeDocument/2006/relationships/slide" Target="slides/slide8.xml"/><Relationship Id="rId59" Type="http://schemas.openxmlformats.org/officeDocument/2006/relationships/font" Target="fonts/MontserratAlternates-italic.fntdata"/><Relationship Id="rId14" Type="http://schemas.openxmlformats.org/officeDocument/2006/relationships/slide" Target="slides/slide7.xml"/><Relationship Id="rId58" Type="http://schemas.openxmlformats.org/officeDocument/2006/relationships/font" Target="fonts/MontserratAlternates-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fe5ad44ca0_2_1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fe5ad44ca0_2_1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fe5ad44ca0_2_1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fe5ad44ca0_2_1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fe5ad44ca0_2_1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fe5ad44ca0_2_1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fe5ad44ca0_2_1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fe5ad44ca0_2_1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fe5ad44ca0_2_1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fe5ad44ca0_2_1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fe5ad44ca0_2_1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fe5ad44ca0_2_1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fe5ad44ca0_2_1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fe5ad44ca0_2_1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fe5ad44ca0_2_1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fe5ad44ca0_2_1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fe5ad44ca0_2_1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fe5ad44ca0_2_1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fe5ad44ca0_2_1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fe5ad44ca0_2_1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fe5ad44ca0_2_1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fe5ad44ca0_2_1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fe5ad44ca0_2_1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fe5ad44ca0_2_1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fe5ad44ca0_2_1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fe5ad44ca0_2_1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fe5ad44ca0_2_1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fe5ad44ca0_2_1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fe5ad44ca0_2_1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fe5ad44ca0_2_1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fe5ad44ca0_2_1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fe5ad44ca0_2_1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fe5ad44ca0_2_1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fe5ad44ca0_2_1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fe5ad44ca0_2_1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fe5ad44ca0_2_1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fe5ad44ca0_2_1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fe5ad44ca0_2_1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fe5ad44ca0_2_1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fe5ad44ca0_2_1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fe5ad44ca0_2_1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fe5ad44ca0_2_1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fe5ad44ca0_2_1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fe5ad44ca0_2_1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fe5ad44ca0_2_1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fe5ad44ca0_2_1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fe5ad44ca0_2_1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fe5ad44ca0_2_1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fe5ad44ca0_2_1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fe5ad44ca0_2_1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fe5ad44ca0_2_1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fe5ad44ca0_2_1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fe5ad44ca0_2_1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fe5ad44ca0_2_1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fe5ad44ca0_2_1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fe5ad44ca0_2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fe5ad44ca0_2_1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fe5ad44ca0_2_1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fe5ad44ca0_2_1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fe5ad44ca0_2_1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fe5ad44ca0_2_1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fe5ad44ca0_2_1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fe5ad44ca0_2_1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fe5ad44ca0_2_1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fe5ad44ca0_2_1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fe5ad44ca0_2_1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logo-rule" type="title">
  <p:cSld name="TITLE">
    <p:bg>
      <p:bgPr>
        <a:solidFill>
          <a:schemeClr val="dk2"/>
        </a:solidFill>
      </p:bgPr>
    </p:bg>
    <p:spTree>
      <p:nvGrpSpPr>
        <p:cNvPr id="53" name="Shape 53"/>
        <p:cNvGrpSpPr/>
        <p:nvPr/>
      </p:nvGrpSpPr>
      <p:grpSpPr>
        <a:xfrm>
          <a:off x="0" y="0"/>
          <a:ext cx="0" cy="0"/>
          <a:chOff x="0" y="0"/>
          <a:chExt cx="0" cy="0"/>
        </a:xfrm>
      </p:grpSpPr>
      <p:grpSp>
        <p:nvGrpSpPr>
          <p:cNvPr id="54" name="Google Shape;54;p14"/>
          <p:cNvGrpSpPr/>
          <p:nvPr/>
        </p:nvGrpSpPr>
        <p:grpSpPr>
          <a:xfrm>
            <a:off x="309968" y="262538"/>
            <a:ext cx="8524082" cy="364975"/>
            <a:chOff x="274320" y="101225"/>
            <a:chExt cx="8638980" cy="364975"/>
          </a:xfrm>
        </p:grpSpPr>
        <p:cxnSp>
          <p:nvCxnSpPr>
            <p:cNvPr id="55" name="Google Shape;55;p14"/>
            <p:cNvCxnSpPr/>
            <p:nvPr/>
          </p:nvCxnSpPr>
          <p:spPr>
            <a:xfrm>
              <a:off x="274320" y="457200"/>
              <a:ext cx="8590800" cy="9000"/>
            </a:xfrm>
            <a:prstGeom prst="straightConnector1">
              <a:avLst/>
            </a:prstGeom>
            <a:noFill/>
            <a:ln cap="flat" cmpd="sng" w="19050">
              <a:solidFill>
                <a:schemeClr val="dk1"/>
              </a:solidFill>
              <a:prstDash val="solid"/>
              <a:round/>
              <a:headEnd len="med" w="med" type="none"/>
              <a:tailEnd len="med" w="med" type="none"/>
            </a:ln>
          </p:spPr>
        </p:cxnSp>
        <p:pic>
          <p:nvPicPr>
            <p:cNvPr id="56" name="Google Shape;56;p14"/>
            <p:cNvPicPr preferRelativeResize="0"/>
            <p:nvPr/>
          </p:nvPicPr>
          <p:blipFill rotWithShape="1">
            <a:blip r:embed="rId2">
              <a:alphaModFix/>
            </a:blip>
            <a:srcRect b="0" l="3772" r="3763" t="0"/>
            <a:stretch/>
          </p:blipFill>
          <p:spPr>
            <a:xfrm>
              <a:off x="7998900" y="101225"/>
              <a:ext cx="914400" cy="290745"/>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logo">
  <p:cSld name="TITLE_4">
    <p:bg>
      <p:bgPr>
        <a:solidFill>
          <a:schemeClr val="dk2"/>
        </a:solidFill>
      </p:bgPr>
    </p:bg>
    <p:spTree>
      <p:nvGrpSpPr>
        <p:cNvPr id="57" name="Shape 57"/>
        <p:cNvGrpSpPr/>
        <p:nvPr/>
      </p:nvGrpSpPr>
      <p:grpSpPr>
        <a:xfrm>
          <a:off x="0" y="0"/>
          <a:ext cx="0" cy="0"/>
          <a:chOff x="0" y="0"/>
          <a:chExt cx="0" cy="0"/>
        </a:xfrm>
      </p:grpSpPr>
      <p:pic>
        <p:nvPicPr>
          <p:cNvPr id="58" name="Google Shape;58;p15"/>
          <p:cNvPicPr preferRelativeResize="0"/>
          <p:nvPr/>
        </p:nvPicPr>
        <p:blipFill rotWithShape="1">
          <a:blip r:embed="rId2">
            <a:alphaModFix/>
          </a:blip>
          <a:srcRect b="0" l="3772" r="3763" t="0"/>
          <a:stretch/>
        </p:blipFill>
        <p:spPr>
          <a:xfrm>
            <a:off x="7931811" y="262538"/>
            <a:ext cx="902238" cy="29074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p:cSld name="TITLE_3">
    <p:bg>
      <p:bgPr>
        <a:solidFill>
          <a:schemeClr val="dk2"/>
        </a:solidFill>
      </p:bgPr>
    </p:bg>
    <p:spTree>
      <p:nvGrpSpPr>
        <p:cNvPr id="59" name="Shape 59"/>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logo-rule">
  <p:cSld name="TITLE_1">
    <p:bg>
      <p:bgPr>
        <a:solidFill>
          <a:schemeClr val="lt1"/>
        </a:solidFill>
      </p:bgPr>
    </p:bg>
    <p:spTree>
      <p:nvGrpSpPr>
        <p:cNvPr id="60" name="Shape 60"/>
        <p:cNvGrpSpPr/>
        <p:nvPr/>
      </p:nvGrpSpPr>
      <p:grpSpPr>
        <a:xfrm>
          <a:off x="0" y="0"/>
          <a:ext cx="0" cy="0"/>
          <a:chOff x="0" y="0"/>
          <a:chExt cx="0" cy="0"/>
        </a:xfrm>
      </p:grpSpPr>
      <p:grpSp>
        <p:nvGrpSpPr>
          <p:cNvPr id="61" name="Google Shape;61;p17"/>
          <p:cNvGrpSpPr/>
          <p:nvPr/>
        </p:nvGrpSpPr>
        <p:grpSpPr>
          <a:xfrm>
            <a:off x="309968" y="262538"/>
            <a:ext cx="8524082" cy="364975"/>
            <a:chOff x="274320" y="101225"/>
            <a:chExt cx="8638980" cy="364975"/>
          </a:xfrm>
        </p:grpSpPr>
        <p:cxnSp>
          <p:nvCxnSpPr>
            <p:cNvPr id="62" name="Google Shape;62;p17"/>
            <p:cNvCxnSpPr/>
            <p:nvPr/>
          </p:nvCxnSpPr>
          <p:spPr>
            <a:xfrm>
              <a:off x="274320" y="457200"/>
              <a:ext cx="8590800" cy="9000"/>
            </a:xfrm>
            <a:prstGeom prst="straightConnector1">
              <a:avLst/>
            </a:prstGeom>
            <a:noFill/>
            <a:ln cap="flat" cmpd="sng" w="19050">
              <a:solidFill>
                <a:schemeClr val="dk1"/>
              </a:solidFill>
              <a:prstDash val="solid"/>
              <a:round/>
              <a:headEnd len="med" w="med" type="none"/>
              <a:tailEnd len="med" w="med" type="none"/>
            </a:ln>
          </p:spPr>
        </p:cxnSp>
        <p:pic>
          <p:nvPicPr>
            <p:cNvPr id="63" name="Google Shape;63;p17"/>
            <p:cNvPicPr preferRelativeResize="0"/>
            <p:nvPr/>
          </p:nvPicPr>
          <p:blipFill rotWithShape="1">
            <a:blip r:embed="rId2">
              <a:alphaModFix/>
            </a:blip>
            <a:srcRect b="0" l="3772" r="3763" t="0"/>
            <a:stretch/>
          </p:blipFill>
          <p:spPr>
            <a:xfrm>
              <a:off x="7998900" y="101225"/>
              <a:ext cx="914400" cy="290745"/>
            </a:xfrm>
            <a:prstGeom prst="rect">
              <a:avLst/>
            </a:prstGeom>
            <a:noFill/>
            <a:ln>
              <a:noFill/>
            </a:ln>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logo">
  <p:cSld name="TITLE_1_3">
    <p:bg>
      <p:bgPr>
        <a:solidFill>
          <a:schemeClr val="lt1"/>
        </a:solidFill>
      </p:bgPr>
    </p:bg>
    <p:spTree>
      <p:nvGrpSpPr>
        <p:cNvPr id="64" name="Shape 64"/>
        <p:cNvGrpSpPr/>
        <p:nvPr/>
      </p:nvGrpSpPr>
      <p:grpSpPr>
        <a:xfrm>
          <a:off x="0" y="0"/>
          <a:ext cx="0" cy="0"/>
          <a:chOff x="0" y="0"/>
          <a:chExt cx="0" cy="0"/>
        </a:xfrm>
      </p:grpSpPr>
      <p:pic>
        <p:nvPicPr>
          <p:cNvPr id="65" name="Google Shape;65;p18"/>
          <p:cNvPicPr preferRelativeResize="0"/>
          <p:nvPr/>
        </p:nvPicPr>
        <p:blipFill rotWithShape="1">
          <a:blip r:embed="rId2">
            <a:alphaModFix/>
          </a:blip>
          <a:srcRect b="0" l="3772" r="3763" t="0"/>
          <a:stretch/>
        </p:blipFill>
        <p:spPr>
          <a:xfrm>
            <a:off x="7931811" y="262538"/>
            <a:ext cx="902238" cy="29074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
  <p:cSld name="TITLE_1_1">
    <p:bg>
      <p:bgPr>
        <a:solidFill>
          <a:schemeClr val="lt1"/>
        </a:solidFill>
      </p:bgPr>
    </p:bg>
    <p:spTree>
      <p:nvGrpSpPr>
        <p:cNvPr id="66" name="Shape 66"/>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logo-rule">
  <p:cSld name="TITLE_2">
    <p:bg>
      <p:bgPr>
        <a:solidFill>
          <a:schemeClr val="dk1"/>
        </a:solidFill>
      </p:bgPr>
    </p:bg>
    <p:spTree>
      <p:nvGrpSpPr>
        <p:cNvPr id="67" name="Shape 67"/>
        <p:cNvGrpSpPr/>
        <p:nvPr/>
      </p:nvGrpSpPr>
      <p:grpSpPr>
        <a:xfrm>
          <a:off x="0" y="0"/>
          <a:ext cx="0" cy="0"/>
          <a:chOff x="0" y="0"/>
          <a:chExt cx="0" cy="0"/>
        </a:xfrm>
      </p:grpSpPr>
      <p:grpSp>
        <p:nvGrpSpPr>
          <p:cNvPr id="68" name="Google Shape;68;p20"/>
          <p:cNvGrpSpPr/>
          <p:nvPr/>
        </p:nvGrpSpPr>
        <p:grpSpPr>
          <a:xfrm>
            <a:off x="309981" y="262550"/>
            <a:ext cx="8557774" cy="364975"/>
            <a:chOff x="322140" y="101225"/>
            <a:chExt cx="8638980" cy="364975"/>
          </a:xfrm>
        </p:grpSpPr>
        <p:cxnSp>
          <p:nvCxnSpPr>
            <p:cNvPr id="69" name="Google Shape;69;p20"/>
            <p:cNvCxnSpPr/>
            <p:nvPr/>
          </p:nvCxnSpPr>
          <p:spPr>
            <a:xfrm>
              <a:off x="322140" y="457200"/>
              <a:ext cx="8590800" cy="9000"/>
            </a:xfrm>
            <a:prstGeom prst="straightConnector1">
              <a:avLst/>
            </a:prstGeom>
            <a:noFill/>
            <a:ln cap="flat" cmpd="sng" w="19050">
              <a:solidFill>
                <a:schemeClr val="dk2"/>
              </a:solidFill>
              <a:prstDash val="solid"/>
              <a:round/>
              <a:headEnd len="med" w="med" type="none"/>
              <a:tailEnd len="med" w="med" type="none"/>
            </a:ln>
          </p:spPr>
        </p:cxnSp>
        <p:pic>
          <p:nvPicPr>
            <p:cNvPr id="70" name="Google Shape;70;p20"/>
            <p:cNvPicPr preferRelativeResize="0"/>
            <p:nvPr/>
          </p:nvPicPr>
          <p:blipFill rotWithShape="1">
            <a:blip r:embed="rId2">
              <a:alphaModFix/>
            </a:blip>
            <a:srcRect b="0" l="3772" r="3763" t="0"/>
            <a:stretch/>
          </p:blipFill>
          <p:spPr>
            <a:xfrm>
              <a:off x="8046720" y="101225"/>
              <a:ext cx="914400" cy="290745"/>
            </a:xfrm>
            <a:prstGeom prst="rect">
              <a:avLst/>
            </a:prstGeom>
            <a:noFill/>
            <a:ln>
              <a:noFill/>
            </a:ln>
          </p:spPr>
        </p:pic>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logo">
  <p:cSld name="TITLE_2_2">
    <p:bg>
      <p:bgPr>
        <a:solidFill>
          <a:schemeClr val="dk1"/>
        </a:solidFill>
      </p:bgPr>
    </p:bg>
    <p:spTree>
      <p:nvGrpSpPr>
        <p:cNvPr id="71" name="Shape 71"/>
        <p:cNvGrpSpPr/>
        <p:nvPr/>
      </p:nvGrpSpPr>
      <p:grpSpPr>
        <a:xfrm>
          <a:off x="0" y="0"/>
          <a:ext cx="0" cy="0"/>
          <a:chOff x="0" y="0"/>
          <a:chExt cx="0" cy="0"/>
        </a:xfrm>
      </p:grpSpPr>
      <p:pic>
        <p:nvPicPr>
          <p:cNvPr id="72" name="Google Shape;72;p21"/>
          <p:cNvPicPr preferRelativeResize="0"/>
          <p:nvPr/>
        </p:nvPicPr>
        <p:blipFill rotWithShape="1">
          <a:blip r:embed="rId2">
            <a:alphaModFix/>
          </a:blip>
          <a:srcRect b="0" l="3772" r="3763" t="0"/>
          <a:stretch/>
        </p:blipFill>
        <p:spPr>
          <a:xfrm>
            <a:off x="7922700" y="262538"/>
            <a:ext cx="914400" cy="29074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p:cSld name="TITLE_2_1">
    <p:bg>
      <p:bgPr>
        <a:solidFill>
          <a:schemeClr val="dk1"/>
        </a:solidFill>
      </p:bgPr>
    </p:bg>
    <p:spTree>
      <p:nvGrpSpPr>
        <p:cNvPr id="73" name="Shape 73"/>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1">
  <p:cSld name="TITLE_1_1_4_2">
    <p:bg>
      <p:bgPr>
        <a:solidFill>
          <a:schemeClr val="dk2"/>
        </a:solidFill>
      </p:bgPr>
    </p:bg>
    <p:spTree>
      <p:nvGrpSpPr>
        <p:cNvPr id="74" name="Shape 74"/>
        <p:cNvGrpSpPr/>
        <p:nvPr/>
      </p:nvGrpSpPr>
      <p:grpSpPr>
        <a:xfrm>
          <a:off x="0" y="0"/>
          <a:ext cx="0" cy="0"/>
          <a:chOff x="0" y="0"/>
          <a:chExt cx="0" cy="0"/>
        </a:xfrm>
      </p:grpSpPr>
      <p:cxnSp>
        <p:nvCxnSpPr>
          <p:cNvPr id="75" name="Google Shape;75;p23"/>
          <p:cNvCxnSpPr/>
          <p:nvPr/>
        </p:nvCxnSpPr>
        <p:spPr>
          <a:xfrm>
            <a:off x="273817" y="457200"/>
            <a:ext cx="8515200" cy="0"/>
          </a:xfrm>
          <a:prstGeom prst="straightConnector1">
            <a:avLst/>
          </a:prstGeom>
          <a:noFill/>
          <a:ln cap="flat" cmpd="sng" w="19050">
            <a:solidFill>
              <a:srgbClr val="012B3A"/>
            </a:solidFill>
            <a:prstDash val="solid"/>
            <a:round/>
            <a:headEnd len="med" w="med" type="none"/>
            <a:tailEnd len="med" w="med" type="none"/>
          </a:ln>
        </p:spPr>
      </p:cxnSp>
      <p:pic>
        <p:nvPicPr>
          <p:cNvPr id="76" name="Google Shape;76;p23"/>
          <p:cNvPicPr preferRelativeResize="0"/>
          <p:nvPr/>
        </p:nvPicPr>
        <p:blipFill rotWithShape="1">
          <a:blip r:embed="rId2">
            <a:alphaModFix/>
          </a:blip>
          <a:srcRect b="0" l="3772" r="3763" t="0"/>
          <a:stretch/>
        </p:blipFill>
        <p:spPr>
          <a:xfrm>
            <a:off x="7922700" y="262538"/>
            <a:ext cx="914400" cy="29074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 1">
  <p:cSld name="TITLE_1_1_5">
    <p:bg>
      <p:bgPr>
        <a:solidFill>
          <a:schemeClr val="accent1"/>
        </a:solidFill>
      </p:bgPr>
    </p:bg>
    <p:spTree>
      <p:nvGrpSpPr>
        <p:cNvPr id="77" name="Shape 77"/>
        <p:cNvGrpSpPr/>
        <p:nvPr/>
      </p:nvGrpSpPr>
      <p:grpSpPr>
        <a:xfrm>
          <a:off x="0" y="0"/>
          <a:ext cx="0" cy="0"/>
          <a:chOff x="0" y="0"/>
          <a:chExt cx="0" cy="0"/>
        </a:xfrm>
      </p:grpSpPr>
      <p:pic>
        <p:nvPicPr>
          <p:cNvPr id="78" name="Google Shape;78;p24"/>
          <p:cNvPicPr preferRelativeResize="0"/>
          <p:nvPr/>
        </p:nvPicPr>
        <p:blipFill>
          <a:blip r:embed="rId2">
            <a:alphaModFix/>
          </a:blip>
          <a:stretch>
            <a:fillRect/>
          </a:stretch>
        </p:blipFill>
        <p:spPr>
          <a:xfrm rot="5400000">
            <a:off x="8325692" y="565012"/>
            <a:ext cx="1074025" cy="3157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1pPr>
            <a:lvl2pPr lvl="1"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2pPr>
            <a:lvl3pPr lvl="2"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3pPr>
            <a:lvl4pPr lvl="3"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4pPr>
            <a:lvl5pPr lvl="4"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5pPr>
            <a:lvl6pPr lvl="5"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6pPr>
            <a:lvl7pPr lvl="6"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7pPr>
            <a:lvl8pPr lvl="7"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8pPr>
            <a:lvl9pPr lvl="8" rtl="0">
              <a:spcBef>
                <a:spcPts val="0"/>
              </a:spcBef>
              <a:spcAft>
                <a:spcPts val="0"/>
              </a:spcAft>
              <a:buClr>
                <a:schemeClr val="dk2"/>
              </a:buClr>
              <a:buSzPts val="2800"/>
              <a:buFont typeface="Montserrat Alternates ExtraBold"/>
              <a:buNone/>
              <a:defRPr sz="2800">
                <a:solidFill>
                  <a:schemeClr val="dk2"/>
                </a:solidFill>
                <a:latin typeface="Montserrat Alternates ExtraBold"/>
                <a:ea typeface="Montserrat Alternates ExtraBold"/>
                <a:cs typeface="Montserrat Alternates ExtraBold"/>
                <a:sym typeface="Montserrat Alternates ExtraBold"/>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80">
          <p15:clr>
            <a:srgbClr val="E46962"/>
          </p15:clr>
        </p15:guide>
        <p15:guide id="2" pos="144">
          <p15:clr>
            <a:srgbClr val="E46962"/>
          </p15:clr>
        </p15:guide>
        <p15:guide id="3" pos="5616">
          <p15:clr>
            <a:srgbClr val="E46962"/>
          </p15:clr>
        </p15:guide>
        <p15:guide id="4" orient="horz" pos="2960">
          <p15:clr>
            <a:srgbClr val="E46962"/>
          </p15:clr>
        </p15:guide>
        <p15:guide id="5" pos="1397">
          <p15:clr>
            <a:srgbClr val="E46962"/>
          </p15:clr>
        </p15:guide>
        <p15:guide id="6" pos="1551">
          <p15:clr>
            <a:srgbClr val="E46962"/>
          </p15:clr>
        </p15:guide>
        <p15:guide id="7" pos="2804">
          <p15:clr>
            <a:srgbClr val="E46962"/>
          </p15:clr>
        </p15:guide>
        <p15:guide id="8" pos="2957">
          <p15:clr>
            <a:srgbClr val="E46962"/>
          </p15:clr>
        </p15:guide>
        <p15:guide id="9" pos="4210">
          <p15:clr>
            <a:srgbClr val="E46962"/>
          </p15:clr>
        </p15:guide>
        <p15:guide id="10" pos="436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hyperlink" Target="https://blog.hootsuite.com/how-to-create-a-social-media-marketing-pla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hyperlink" Target="https://blog.hootsuite.com/smart-social-media-goals/" TargetMode="External"/><Relationship Id="rId4" Type="http://schemas.openxmlformats.org/officeDocument/2006/relationships/hyperlink" Target="https://blog.hootsuite.com/measure-social-media-roi-business/" TargetMode="External"/><Relationship Id="rId5" Type="http://schemas.openxmlformats.org/officeDocument/2006/relationships/hyperlink" Target="https://blog.hootsuite.com/social-media-metric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hyperlink" Target="https://blog.hootsuite.com/how-to-create-audience-personas/" TargetMode="Externa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hyperlink" Target="https://blog.hootsuite.com/competitive-analysis-on-social-medi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hyperlink" Target="https://hootsuite.com/" TargetMode="External"/><Relationship Id="rId4" Type="http://schemas.openxmlformats.org/officeDocument/2006/relationships/hyperlink" Target="https://www.hootsuite.com/plans" TargetMode="External"/><Relationship Id="rId10" Type="http://schemas.openxmlformats.org/officeDocument/2006/relationships/image" Target="../media/image22.gif"/><Relationship Id="rId9" Type="http://schemas.openxmlformats.org/officeDocument/2006/relationships/image" Target="../media/image17.gif"/><Relationship Id="rId5" Type="http://schemas.openxmlformats.org/officeDocument/2006/relationships/hyperlink" Target="https://www.hootsuite.com/plans" TargetMode="External"/><Relationship Id="rId6" Type="http://schemas.openxmlformats.org/officeDocument/2006/relationships/image" Target="../media/image7.gif"/><Relationship Id="rId7" Type="http://schemas.openxmlformats.org/officeDocument/2006/relationships/image" Target="../media/image19.png"/><Relationship Id="rId8"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hyperlink" Target="https://blog.hootsuite.com/social-media-audit-templat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hyperlink" Target="https://blog.hootsuite.com/content-idea-cheat-sheet" TargetMode="External"/><Relationship Id="rId4" Type="http://schemas.openxmlformats.org/officeDocument/2006/relationships/hyperlink" Target="https://blog.hootsuite.com/social-media-template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21.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hyperlink" Target="https://blog.hootsuite.com/social-media-analytics/" TargetMode="Externa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13.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4C46"/>
        </a:solidFill>
      </p:bgPr>
    </p:bg>
    <p:spTree>
      <p:nvGrpSpPr>
        <p:cNvPr id="82" name="Shape 82"/>
        <p:cNvGrpSpPr/>
        <p:nvPr/>
      </p:nvGrpSpPr>
      <p:grpSpPr>
        <a:xfrm>
          <a:off x="0" y="0"/>
          <a:ext cx="0" cy="0"/>
          <a:chOff x="0" y="0"/>
          <a:chExt cx="0" cy="0"/>
        </a:xfrm>
      </p:grpSpPr>
      <p:sp>
        <p:nvSpPr>
          <p:cNvPr id="83" name="Google Shape;83;p25"/>
          <p:cNvSpPr txBox="1"/>
          <p:nvPr/>
        </p:nvSpPr>
        <p:spPr>
          <a:xfrm>
            <a:off x="373675" y="1167950"/>
            <a:ext cx="4542600" cy="1569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 sz="4000">
                <a:solidFill>
                  <a:schemeClr val="dk1"/>
                </a:solidFill>
                <a:latin typeface="Montserrat Alternates"/>
                <a:ea typeface="Montserrat Alternates"/>
                <a:cs typeface="Montserrat Alternates"/>
                <a:sym typeface="Montserrat Alternates"/>
              </a:rPr>
              <a:t>HLgoe Social Media </a:t>
            </a:r>
            <a:r>
              <a:rPr b="1" lang="en" sz="4000">
                <a:solidFill>
                  <a:schemeClr val="dk2"/>
                </a:solidFill>
                <a:latin typeface="Montserrat Alternates"/>
                <a:ea typeface="Montserrat Alternates"/>
                <a:cs typeface="Montserrat Alternates"/>
                <a:sym typeface="Montserrat Alternates"/>
              </a:rPr>
              <a:t>Strategy</a:t>
            </a:r>
            <a:endParaRPr sz="6000">
              <a:solidFill>
                <a:schemeClr val="dk2"/>
              </a:solidFill>
              <a:latin typeface="Montserrat Alternates ExtraBold"/>
              <a:ea typeface="Montserrat Alternates ExtraBold"/>
              <a:cs typeface="Montserrat Alternates ExtraBold"/>
              <a:sym typeface="Montserrat Alternates ExtraBold"/>
            </a:endParaRPr>
          </a:p>
          <a:p>
            <a:pPr indent="0" lvl="0" marL="0" rtl="0" algn="l">
              <a:lnSpc>
                <a:spcPct val="100000"/>
              </a:lnSpc>
              <a:spcBef>
                <a:spcPts val="0"/>
              </a:spcBef>
              <a:spcAft>
                <a:spcPts val="0"/>
              </a:spcAft>
              <a:buNone/>
            </a:pPr>
            <a:r>
              <a:t/>
            </a:r>
            <a:endParaRPr i="1" sz="1800">
              <a:solidFill>
                <a:schemeClr val="dk2"/>
              </a:solidFill>
              <a:latin typeface="Montserrat SemiBold"/>
              <a:ea typeface="Montserrat SemiBold"/>
              <a:cs typeface="Montserrat SemiBold"/>
              <a:sym typeface="Montserrat SemiBold"/>
            </a:endParaRPr>
          </a:p>
        </p:txBody>
      </p:sp>
      <p:sp>
        <p:nvSpPr>
          <p:cNvPr id="84" name="Google Shape;84;p25"/>
          <p:cNvSpPr txBox="1"/>
          <p:nvPr/>
        </p:nvSpPr>
        <p:spPr>
          <a:xfrm>
            <a:off x="373675" y="3794820"/>
            <a:ext cx="4208700" cy="3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2"/>
                </a:solidFill>
                <a:latin typeface="Montserrat"/>
                <a:ea typeface="Montserrat"/>
                <a:cs typeface="Montserrat"/>
                <a:sym typeface="Montserrat"/>
              </a:rPr>
              <a:t>[Your name]		</a:t>
            </a:r>
            <a:endParaRPr b="1" sz="1500">
              <a:solidFill>
                <a:schemeClr val="dk2"/>
              </a:solidFill>
              <a:latin typeface="Montserrat"/>
              <a:ea typeface="Montserrat"/>
              <a:cs typeface="Montserrat"/>
              <a:sym typeface="Montserrat"/>
            </a:endParaRPr>
          </a:p>
        </p:txBody>
      </p:sp>
      <p:sp>
        <p:nvSpPr>
          <p:cNvPr id="85" name="Google Shape;85;p25"/>
          <p:cNvSpPr txBox="1"/>
          <p:nvPr/>
        </p:nvSpPr>
        <p:spPr>
          <a:xfrm>
            <a:off x="373675" y="4086305"/>
            <a:ext cx="4208700" cy="3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2"/>
                </a:solidFill>
                <a:latin typeface="Montserrat Medium"/>
                <a:ea typeface="Montserrat Medium"/>
                <a:cs typeface="Montserrat Medium"/>
                <a:sym typeface="Montserrat Medium"/>
              </a:rPr>
              <a:t>[Your title], [Your team]</a:t>
            </a:r>
            <a:endParaRPr sz="1500">
              <a:solidFill>
                <a:schemeClr val="dk2"/>
              </a:solidFill>
              <a:latin typeface="Montserrat Medium"/>
              <a:ea typeface="Montserrat Medium"/>
              <a:cs typeface="Montserrat Medium"/>
              <a:sym typeface="Montserrat Medium"/>
            </a:endParaRPr>
          </a:p>
        </p:txBody>
      </p:sp>
      <p:sp>
        <p:nvSpPr>
          <p:cNvPr id="86" name="Google Shape;86;p25"/>
          <p:cNvSpPr txBox="1"/>
          <p:nvPr/>
        </p:nvSpPr>
        <p:spPr>
          <a:xfrm>
            <a:off x="373675" y="4377800"/>
            <a:ext cx="4208700" cy="3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2"/>
                </a:solidFill>
                <a:latin typeface="Montserrat"/>
                <a:ea typeface="Montserrat"/>
                <a:cs typeface="Montserrat"/>
                <a:sym typeface="Montserrat"/>
              </a:rPr>
              <a:t>[email address]</a:t>
            </a:r>
            <a:endParaRPr b="1" sz="1500">
              <a:solidFill>
                <a:schemeClr val="dk2"/>
              </a:solidFill>
              <a:latin typeface="Montserrat"/>
              <a:ea typeface="Montserrat"/>
              <a:cs typeface="Montserrat"/>
              <a:sym typeface="Montserrat"/>
            </a:endParaRPr>
          </a:p>
        </p:txBody>
      </p:sp>
      <p:pic>
        <p:nvPicPr>
          <p:cNvPr id="87" name="Google Shape;87;p25"/>
          <p:cNvPicPr preferRelativeResize="0"/>
          <p:nvPr/>
        </p:nvPicPr>
        <p:blipFill rotWithShape="1">
          <a:blip r:embed="rId3">
            <a:alphaModFix/>
          </a:blip>
          <a:srcRect b="40834" l="0" r="0" t="-585"/>
          <a:stretch/>
        </p:blipFill>
        <p:spPr>
          <a:xfrm>
            <a:off x="5286125" y="819500"/>
            <a:ext cx="3745499" cy="4323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6"/>
          <p:cNvSpPr txBox="1"/>
          <p:nvPr/>
        </p:nvSpPr>
        <p:spPr>
          <a:xfrm>
            <a:off x="472675" y="1983150"/>
            <a:ext cx="4430700" cy="903600"/>
          </a:xfrm>
          <a:prstGeom prst="rect">
            <a:avLst/>
          </a:prstGeom>
          <a:noFill/>
          <a:ln>
            <a:noFill/>
          </a:ln>
        </p:spPr>
        <p:txBody>
          <a:bodyPr anchorCtr="0" anchor="t" bIns="91425" lIns="57150" spcFirstLastPara="1" rIns="91425" wrap="square" tIns="91425">
            <a:noAutofit/>
          </a:bodyPr>
          <a:lstStyle/>
          <a:p>
            <a:pPr indent="0" lvl="0" marL="0" rtl="0" algn="l">
              <a:lnSpc>
                <a:spcPct val="115000"/>
              </a:lnSpc>
              <a:spcBef>
                <a:spcPts val="0"/>
              </a:spcBef>
              <a:spcAft>
                <a:spcPts val="0"/>
              </a:spcAft>
              <a:buNone/>
            </a:pPr>
            <a:r>
              <a:rPr lang="en">
                <a:solidFill>
                  <a:srgbClr val="002B3A"/>
                </a:solidFill>
                <a:latin typeface="Montserrat Medium"/>
                <a:ea typeface="Montserrat Medium"/>
                <a:cs typeface="Montserrat Medium"/>
                <a:sym typeface="Montserrat Medium"/>
              </a:rPr>
              <a:t>Once you’ve followed the advice in our </a:t>
            </a:r>
            <a:r>
              <a:rPr lang="en" u="sng">
                <a:solidFill>
                  <a:srgbClr val="002B3A"/>
                </a:solidFill>
                <a:latin typeface="Montserrat Medium"/>
                <a:ea typeface="Montserrat Medium"/>
                <a:cs typeface="Montserrat Medium"/>
                <a:sym typeface="Montserrat Medium"/>
                <a:hlinkClick r:id="rId3">
                  <a:extLst>
                    <a:ext uri="{A12FA001-AC4F-418D-AE19-62706E023703}">
                      <ahyp:hlinkClr val="tx"/>
                    </a:ext>
                  </a:extLst>
                </a:hlinkClick>
              </a:rPr>
              <a:t>social media strategy guide</a:t>
            </a:r>
            <a:r>
              <a:rPr lang="en">
                <a:solidFill>
                  <a:srgbClr val="002B3A"/>
                </a:solidFill>
                <a:latin typeface="Montserrat Medium"/>
                <a:ea typeface="Montserrat Medium"/>
                <a:cs typeface="Montserrat Medium"/>
                <a:sym typeface="Montserrat Medium"/>
              </a:rPr>
              <a:t>, you’re ready to use this template.</a:t>
            </a:r>
            <a:endParaRPr sz="2000">
              <a:solidFill>
                <a:srgbClr val="002B3A"/>
              </a:solidFill>
              <a:latin typeface="Montserrat Medium"/>
              <a:ea typeface="Montserrat Medium"/>
              <a:cs typeface="Montserrat Medium"/>
              <a:sym typeface="Montserrat Medium"/>
            </a:endParaRPr>
          </a:p>
        </p:txBody>
      </p:sp>
      <p:sp>
        <p:nvSpPr>
          <p:cNvPr id="93" name="Google Shape;93;p26"/>
          <p:cNvSpPr txBox="1"/>
          <p:nvPr/>
        </p:nvSpPr>
        <p:spPr>
          <a:xfrm>
            <a:off x="472675" y="1187375"/>
            <a:ext cx="3712500" cy="4572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How to use this template</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94" name="Google Shape;94;p26"/>
          <p:cNvSpPr/>
          <p:nvPr/>
        </p:nvSpPr>
        <p:spPr>
          <a:xfrm>
            <a:off x="5646100" y="1187375"/>
            <a:ext cx="2915100" cy="3398700"/>
          </a:xfrm>
          <a:prstGeom prst="roundRect">
            <a:avLst>
              <a:gd fmla="val 16667" name="adj"/>
            </a:avLst>
          </a:prstGeom>
          <a:solidFill>
            <a:schemeClr val="lt1"/>
          </a:solidFill>
          <a:ln>
            <a:noFill/>
          </a:ln>
        </p:spPr>
        <p:txBody>
          <a:bodyPr anchorCtr="0" anchor="ctr" bIns="91425" lIns="182875" spcFirstLastPara="1" rIns="182875" wrap="square" tIns="457200">
            <a:noAutofit/>
          </a:bodyPr>
          <a:lstStyle/>
          <a:p>
            <a:pPr indent="0" lvl="0" marL="0" rtl="0" algn="l">
              <a:lnSpc>
                <a:spcPct val="110000"/>
              </a:lnSpc>
              <a:spcBef>
                <a:spcPts val="0"/>
              </a:spcBef>
              <a:spcAft>
                <a:spcPts val="0"/>
              </a:spcAft>
              <a:buNone/>
            </a:pPr>
            <a:r>
              <a:rPr b="1" lang="en" sz="1300">
                <a:solidFill>
                  <a:schemeClr val="dk1"/>
                </a:solidFill>
                <a:latin typeface="Montserrat"/>
                <a:ea typeface="Montserrat"/>
                <a:cs typeface="Montserrat"/>
                <a:sym typeface="Montserrat"/>
              </a:rPr>
              <a:t>Note:</a:t>
            </a:r>
            <a:r>
              <a:rPr lang="en" sz="1300">
                <a:solidFill>
                  <a:schemeClr val="dk1"/>
                </a:solidFill>
                <a:latin typeface="Montserrat"/>
                <a:ea typeface="Montserrat"/>
                <a:cs typeface="Montserrat"/>
                <a:sym typeface="Montserrat"/>
              </a:rPr>
              <a:t> </a:t>
            </a:r>
            <a:r>
              <a:rPr lang="en" sz="1300">
                <a:solidFill>
                  <a:schemeClr val="dk1"/>
                </a:solidFill>
                <a:latin typeface="Montserrat"/>
                <a:ea typeface="Montserrat"/>
                <a:cs typeface="Montserrat"/>
                <a:sym typeface="Montserrat"/>
              </a:rPr>
              <a:t> Slides with a “delete me” note, </a:t>
            </a:r>
            <a:r>
              <a:rPr lang="en" sz="1300">
                <a:solidFill>
                  <a:schemeClr val="dk1"/>
                </a:solidFill>
                <a:latin typeface="Montserrat"/>
                <a:ea typeface="Montserrat"/>
                <a:cs typeface="Montserrat"/>
                <a:sym typeface="Montserrat"/>
              </a:rPr>
              <a:t>like this one, </a:t>
            </a:r>
            <a:endParaRPr sz="1300">
              <a:solidFill>
                <a:schemeClr val="dk1"/>
              </a:solidFill>
              <a:latin typeface="Montserrat"/>
              <a:ea typeface="Montserrat"/>
              <a:cs typeface="Montserrat"/>
              <a:sym typeface="Montserrat"/>
            </a:endParaRPr>
          </a:p>
          <a:p>
            <a:pPr indent="0" lvl="0" marL="0" rtl="0" algn="l">
              <a:lnSpc>
                <a:spcPct val="110000"/>
              </a:lnSpc>
              <a:spcBef>
                <a:spcPts val="0"/>
              </a:spcBef>
              <a:spcAft>
                <a:spcPts val="0"/>
              </a:spcAft>
              <a:buNone/>
            </a:pPr>
            <a:r>
              <a:rPr lang="en" sz="1300">
                <a:solidFill>
                  <a:schemeClr val="dk1"/>
                </a:solidFill>
                <a:latin typeface="Montserrat"/>
                <a:ea typeface="Montserrat"/>
                <a:cs typeface="Montserrat"/>
                <a:sym typeface="Montserrat"/>
              </a:rPr>
              <a:t>are instructions to help you customize the template. </a:t>
            </a:r>
            <a:endParaRPr sz="1300">
              <a:solidFill>
                <a:schemeClr val="dk1"/>
              </a:solidFill>
              <a:latin typeface="Montserrat"/>
              <a:ea typeface="Montserrat"/>
              <a:cs typeface="Montserrat"/>
              <a:sym typeface="Montserrat"/>
            </a:endParaRPr>
          </a:p>
          <a:p>
            <a:pPr indent="0" lvl="0" marL="0" rtl="0" algn="l">
              <a:lnSpc>
                <a:spcPct val="110000"/>
              </a:lnSpc>
              <a:spcBef>
                <a:spcPts val="0"/>
              </a:spcBef>
              <a:spcAft>
                <a:spcPts val="0"/>
              </a:spcAft>
              <a:buNone/>
            </a:pPr>
            <a:r>
              <a:t/>
            </a:r>
            <a:endParaRPr sz="1300">
              <a:solidFill>
                <a:schemeClr val="dk1"/>
              </a:solidFill>
              <a:latin typeface="Montserrat Light"/>
              <a:ea typeface="Montserrat Light"/>
              <a:cs typeface="Montserrat Light"/>
              <a:sym typeface="Montserrat Light"/>
            </a:endParaRPr>
          </a:p>
          <a:p>
            <a:pPr indent="0" lvl="0" marL="0" rtl="0" algn="l">
              <a:lnSpc>
                <a:spcPct val="110000"/>
              </a:lnSpc>
              <a:spcBef>
                <a:spcPts val="0"/>
              </a:spcBef>
              <a:spcAft>
                <a:spcPts val="0"/>
              </a:spcAft>
              <a:buNone/>
            </a:pPr>
            <a:r>
              <a:rPr b="1" lang="en" sz="1300">
                <a:solidFill>
                  <a:schemeClr val="dk1"/>
                </a:solidFill>
                <a:latin typeface="Montserrat"/>
                <a:ea typeface="Montserrat"/>
                <a:cs typeface="Montserrat"/>
                <a:sym typeface="Montserrat"/>
              </a:rPr>
              <a:t>Before you share your strategy with stakeholders, remember to  </a:t>
            </a:r>
            <a:r>
              <a:rPr b="1" i="1" lang="en" sz="1300">
                <a:solidFill>
                  <a:schemeClr val="dk1"/>
                </a:solidFill>
                <a:latin typeface="Montserrat"/>
                <a:ea typeface="Montserrat"/>
                <a:cs typeface="Montserrat"/>
                <a:sym typeface="Montserrat"/>
              </a:rPr>
              <a:t>remove these slides from the presentation.  </a:t>
            </a:r>
            <a:endParaRPr b="1" sz="1300">
              <a:solidFill>
                <a:schemeClr val="dk1"/>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sz="2200">
              <a:solidFill>
                <a:schemeClr val="dk1"/>
              </a:solidFill>
              <a:latin typeface="Montserrat Alternates ExtraBold"/>
              <a:ea typeface="Montserrat Alternates ExtraBold"/>
              <a:cs typeface="Montserrat Alternates ExtraBold"/>
              <a:sym typeface="Montserrat Alternates ExtraBold"/>
            </a:endParaRPr>
          </a:p>
        </p:txBody>
      </p:sp>
      <p:sp>
        <p:nvSpPr>
          <p:cNvPr id="95" name="Google Shape;95;p26"/>
          <p:cNvSpPr txBox="1"/>
          <p:nvPr/>
        </p:nvSpPr>
        <p:spPr>
          <a:xfrm>
            <a:off x="472675" y="2886750"/>
            <a:ext cx="4430700" cy="903600"/>
          </a:xfrm>
          <a:prstGeom prst="rect">
            <a:avLst/>
          </a:prstGeom>
          <a:noFill/>
          <a:ln>
            <a:noFill/>
          </a:ln>
        </p:spPr>
        <p:txBody>
          <a:bodyPr anchorCtr="0" anchor="t" bIns="91425" lIns="57150" spcFirstLastPara="1" rIns="91425" wrap="square" tIns="0">
            <a:noAutofit/>
          </a:bodyPr>
          <a:lstStyle/>
          <a:p>
            <a:pPr indent="-304800" lvl="0" marL="457200" rtl="0" algn="l">
              <a:lnSpc>
                <a:spcPct val="115000"/>
              </a:lnSpc>
              <a:spcBef>
                <a:spcPts val="1000"/>
              </a:spcBef>
              <a:spcAft>
                <a:spcPts val="0"/>
              </a:spcAft>
              <a:buClr>
                <a:srgbClr val="002B3A"/>
              </a:buClr>
              <a:buSzPts val="1200"/>
              <a:buAutoNum type="arabicPeriod"/>
            </a:pPr>
            <a:r>
              <a:rPr lang="en" sz="1200">
                <a:solidFill>
                  <a:srgbClr val="002B3A"/>
                </a:solidFill>
                <a:latin typeface="Montserrat Medium"/>
                <a:ea typeface="Montserrat Medium"/>
                <a:cs typeface="Montserrat Medium"/>
                <a:sym typeface="Montserrat Medium"/>
              </a:rPr>
              <a:t>To fill it out, you need to make your own copy. To do that, click the </a:t>
            </a:r>
            <a:r>
              <a:rPr b="1" lang="en" sz="1200">
                <a:solidFill>
                  <a:srgbClr val="002B3A"/>
                </a:solidFill>
                <a:latin typeface="Montserrat"/>
                <a:ea typeface="Montserrat"/>
                <a:cs typeface="Montserrat"/>
                <a:sym typeface="Montserrat"/>
              </a:rPr>
              <a:t>File</a:t>
            </a:r>
            <a:r>
              <a:rPr lang="en" sz="1200">
                <a:solidFill>
                  <a:srgbClr val="002B3A"/>
                </a:solidFill>
                <a:latin typeface="Montserrat Medium"/>
                <a:ea typeface="Montserrat Medium"/>
                <a:cs typeface="Montserrat Medium"/>
                <a:sym typeface="Montserrat Medium"/>
              </a:rPr>
              <a:t> tab in the upper left hand corner of your browser.</a:t>
            </a:r>
            <a:endParaRPr sz="1200">
              <a:solidFill>
                <a:srgbClr val="002B3A"/>
              </a:solidFill>
              <a:latin typeface="Montserrat Medium"/>
              <a:ea typeface="Montserrat Medium"/>
              <a:cs typeface="Montserrat Medium"/>
              <a:sym typeface="Montserrat Medium"/>
            </a:endParaRPr>
          </a:p>
          <a:p>
            <a:pPr indent="-304800" lvl="0" marL="457200" rtl="0" algn="l">
              <a:lnSpc>
                <a:spcPct val="115000"/>
              </a:lnSpc>
              <a:spcBef>
                <a:spcPts val="1000"/>
              </a:spcBef>
              <a:spcAft>
                <a:spcPts val="0"/>
              </a:spcAft>
              <a:buClr>
                <a:srgbClr val="002B3A"/>
              </a:buClr>
              <a:buSzPts val="1200"/>
              <a:buAutoNum type="arabicPeriod"/>
            </a:pPr>
            <a:r>
              <a:rPr lang="en" sz="1200">
                <a:solidFill>
                  <a:srgbClr val="002B3A"/>
                </a:solidFill>
                <a:latin typeface="Montserrat Medium"/>
                <a:ea typeface="Montserrat Medium"/>
                <a:cs typeface="Montserrat Medium"/>
                <a:sym typeface="Montserrat Medium"/>
              </a:rPr>
              <a:t>Then select </a:t>
            </a:r>
            <a:r>
              <a:rPr b="1" lang="en" sz="1200">
                <a:solidFill>
                  <a:srgbClr val="002B3A"/>
                </a:solidFill>
                <a:latin typeface="Montserrat"/>
                <a:ea typeface="Montserrat"/>
                <a:cs typeface="Montserrat"/>
                <a:sym typeface="Montserrat"/>
              </a:rPr>
              <a:t>Make a copy</a:t>
            </a:r>
            <a:endParaRPr sz="1200">
              <a:solidFill>
                <a:srgbClr val="002B3A"/>
              </a:solidFill>
              <a:latin typeface="Montserrat Medium"/>
              <a:ea typeface="Montserrat Medium"/>
              <a:cs typeface="Montserrat Medium"/>
              <a:sym typeface="Montserrat Medium"/>
            </a:endParaRPr>
          </a:p>
          <a:p>
            <a:pPr indent="-304800" lvl="0" marL="457200" rtl="0" algn="l">
              <a:lnSpc>
                <a:spcPct val="115000"/>
              </a:lnSpc>
              <a:spcBef>
                <a:spcPts val="1000"/>
              </a:spcBef>
              <a:spcAft>
                <a:spcPts val="0"/>
              </a:spcAft>
              <a:buClr>
                <a:srgbClr val="002B3A"/>
              </a:buClr>
              <a:buSzPts val="1200"/>
              <a:buFont typeface="Montserrat Medium"/>
              <a:buAutoNum type="arabicPeriod"/>
            </a:pPr>
            <a:r>
              <a:rPr lang="en" sz="1200">
                <a:solidFill>
                  <a:srgbClr val="002B3A"/>
                </a:solidFill>
                <a:latin typeface="Montserrat Medium"/>
                <a:ea typeface="Montserrat Medium"/>
                <a:cs typeface="Montserrat Medium"/>
                <a:sym typeface="Montserrat Medium"/>
              </a:rPr>
              <a:t>Now you have your own version!</a:t>
            </a:r>
            <a:endParaRPr sz="1800">
              <a:solidFill>
                <a:srgbClr val="002B3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002B3A"/>
              </a:solidFill>
              <a:latin typeface="Montserrat Medium"/>
              <a:ea typeface="Montserrat Medium"/>
              <a:cs typeface="Montserrat Medium"/>
              <a:sym typeface="Montserrat Medium"/>
            </a:endParaRPr>
          </a:p>
        </p:txBody>
      </p:sp>
      <p:sp>
        <p:nvSpPr>
          <p:cNvPr id="96" name="Google Shape;96;p26"/>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grpSp>
        <p:nvGrpSpPr>
          <p:cNvPr id="97" name="Google Shape;97;p26"/>
          <p:cNvGrpSpPr/>
          <p:nvPr/>
        </p:nvGrpSpPr>
        <p:grpSpPr>
          <a:xfrm>
            <a:off x="4185163" y="4464724"/>
            <a:ext cx="1385325" cy="275876"/>
            <a:chOff x="5608775" y="820524"/>
            <a:chExt cx="1385325" cy="275876"/>
          </a:xfrm>
        </p:grpSpPr>
        <p:sp>
          <p:nvSpPr>
            <p:cNvPr id="98" name="Google Shape;98;p26"/>
            <p:cNvSpPr/>
            <p:nvPr/>
          </p:nvSpPr>
          <p:spPr>
            <a:xfrm>
              <a:off x="5608775" y="825725"/>
              <a:ext cx="1373950" cy="270675"/>
            </a:xfrm>
            <a:custGeom>
              <a:rect b="b" l="l" r="r" t="t"/>
              <a:pathLst>
                <a:path extrusionOk="0" h="10827" w="54958">
                  <a:moveTo>
                    <a:pt x="0" y="9731"/>
                  </a:moveTo>
                  <a:cubicBezTo>
                    <a:pt x="1952" y="5831"/>
                    <a:pt x="4837" y="773"/>
                    <a:pt x="9183" y="411"/>
                  </a:cubicBezTo>
                  <a:cubicBezTo>
                    <a:pt x="13213" y="75"/>
                    <a:pt x="14239" y="9162"/>
                    <a:pt x="18228" y="8497"/>
                  </a:cubicBezTo>
                  <a:cubicBezTo>
                    <a:pt x="21861" y="7891"/>
                    <a:pt x="22279" y="-111"/>
                    <a:pt x="25903" y="548"/>
                  </a:cubicBezTo>
                  <a:cubicBezTo>
                    <a:pt x="29905" y="1276"/>
                    <a:pt x="28413" y="10827"/>
                    <a:pt x="32481" y="10827"/>
                  </a:cubicBezTo>
                  <a:cubicBezTo>
                    <a:pt x="36328" y="10827"/>
                    <a:pt x="36677" y="3644"/>
                    <a:pt x="40293" y="2330"/>
                  </a:cubicBezTo>
                  <a:cubicBezTo>
                    <a:pt x="43087" y="1315"/>
                    <a:pt x="43773" y="8250"/>
                    <a:pt x="46735" y="8497"/>
                  </a:cubicBezTo>
                  <a:cubicBezTo>
                    <a:pt x="50663" y="8824"/>
                    <a:pt x="52927" y="3378"/>
                    <a:pt x="54958" y="0"/>
                  </a:cubicBezTo>
                </a:path>
              </a:pathLst>
            </a:custGeom>
            <a:noFill/>
            <a:ln cap="flat" cmpd="sng" w="28575">
              <a:solidFill>
                <a:schemeClr val="lt1"/>
              </a:solidFill>
              <a:prstDash val="solid"/>
              <a:round/>
              <a:headEnd len="med" w="med" type="none"/>
              <a:tailEnd len="med" w="med" type="none"/>
            </a:ln>
          </p:spPr>
        </p:sp>
        <p:sp>
          <p:nvSpPr>
            <p:cNvPr id="99" name="Google Shape;99;p26"/>
            <p:cNvSpPr/>
            <p:nvPr/>
          </p:nvSpPr>
          <p:spPr>
            <a:xfrm>
              <a:off x="6873075" y="820524"/>
              <a:ext cx="121025" cy="138825"/>
            </a:xfrm>
            <a:custGeom>
              <a:rect b="b" l="l" r="r" t="t"/>
              <a:pathLst>
                <a:path extrusionOk="0" h="5553" w="4841">
                  <a:moveTo>
                    <a:pt x="0" y="2675"/>
                  </a:moveTo>
                  <a:cubicBezTo>
                    <a:pt x="777" y="2241"/>
                    <a:pt x="4043" y="-409"/>
                    <a:pt x="4660" y="71"/>
                  </a:cubicBezTo>
                  <a:cubicBezTo>
                    <a:pt x="5277" y="551"/>
                    <a:pt x="3860" y="4639"/>
                    <a:pt x="3700" y="5553"/>
                  </a:cubicBezTo>
                </a:path>
              </a:pathLst>
            </a:custGeom>
            <a:noFill/>
            <a:ln cap="flat" cmpd="sng" w="28575">
              <a:solidFill>
                <a:schemeClr val="lt1"/>
              </a:solidFill>
              <a:prstDash val="solid"/>
              <a:round/>
              <a:headEnd len="med" w="med" type="none"/>
              <a:tailEnd len="med" w="med" type="none"/>
            </a:ln>
          </p:spPr>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27"/>
          <p:cNvPicPr preferRelativeResize="0"/>
          <p:nvPr/>
        </p:nvPicPr>
        <p:blipFill rotWithShape="1">
          <a:blip r:embed="rId3">
            <a:alphaModFix/>
          </a:blip>
          <a:srcRect b="0" l="22063" r="28434" t="0"/>
          <a:stretch/>
        </p:blipFill>
        <p:spPr>
          <a:xfrm>
            <a:off x="320725" y="1504000"/>
            <a:ext cx="1619973" cy="1438150"/>
          </a:xfrm>
          <a:prstGeom prst="rect">
            <a:avLst/>
          </a:prstGeom>
          <a:noFill/>
          <a:ln>
            <a:noFill/>
          </a:ln>
        </p:spPr>
      </p:pic>
      <p:sp>
        <p:nvSpPr>
          <p:cNvPr id="105" name="Google Shape;105;p27"/>
          <p:cNvSpPr txBox="1"/>
          <p:nvPr/>
        </p:nvSpPr>
        <p:spPr>
          <a:xfrm>
            <a:off x="362455" y="3036175"/>
            <a:ext cx="7217700" cy="1662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6000">
                <a:solidFill>
                  <a:schemeClr val="dk1"/>
                </a:solidFill>
                <a:latin typeface="Montserrat Alternates ExtraBold"/>
                <a:ea typeface="Montserrat Alternates ExtraBold"/>
                <a:cs typeface="Montserrat Alternates ExtraBold"/>
                <a:sym typeface="Montserrat Alternates ExtraBold"/>
              </a:rPr>
              <a:t>Executive Summary</a:t>
            </a:r>
            <a:endParaRPr sz="6000">
              <a:solidFill>
                <a:schemeClr val="dk1"/>
              </a:solidFill>
              <a:latin typeface="Montserrat Alternates ExtraBold"/>
              <a:ea typeface="Montserrat Alternates ExtraBold"/>
              <a:cs typeface="Montserrat Alternates ExtraBold"/>
              <a:sym typeface="Montserrat Alternates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8"/>
          <p:cNvSpPr txBox="1"/>
          <p:nvPr/>
        </p:nvSpPr>
        <p:spPr>
          <a:xfrm>
            <a:off x="472675" y="2607975"/>
            <a:ext cx="4430700" cy="903600"/>
          </a:xfrm>
          <a:prstGeom prst="rect">
            <a:avLst/>
          </a:prstGeom>
          <a:noFill/>
          <a:ln>
            <a:noFill/>
          </a:ln>
        </p:spPr>
        <p:txBody>
          <a:bodyPr anchorCtr="0" anchor="t" bIns="91425" lIns="57150" spcFirstLastPara="1" rIns="91425" wrap="square" tIns="91425">
            <a:noAutofit/>
          </a:bodyPr>
          <a:lstStyle/>
          <a:p>
            <a:pPr indent="0" lvl="0" marL="0" rtl="0" algn="l">
              <a:lnSpc>
                <a:spcPct val="115000"/>
              </a:lnSpc>
              <a:spcBef>
                <a:spcPts val="0"/>
              </a:spcBef>
              <a:spcAft>
                <a:spcPts val="0"/>
              </a:spcAft>
              <a:buNone/>
            </a:pPr>
            <a:r>
              <a:rPr lang="en">
                <a:solidFill>
                  <a:srgbClr val="002B3A"/>
                </a:solidFill>
                <a:latin typeface="Montserrat Medium"/>
                <a:ea typeface="Montserrat Medium"/>
                <a:cs typeface="Montserrat Medium"/>
                <a:sym typeface="Montserrat Medium"/>
              </a:rPr>
              <a:t>The executive summary is a synopsis of your social media marketing plan.</a:t>
            </a:r>
            <a:r>
              <a:rPr b="1" lang="en">
                <a:solidFill>
                  <a:srgbClr val="002B3A"/>
                </a:solidFill>
                <a:latin typeface="Montserrat"/>
                <a:ea typeface="Montserrat"/>
                <a:cs typeface="Montserrat"/>
                <a:sym typeface="Montserrat"/>
              </a:rPr>
              <a:t> It should not exceed one page.</a:t>
            </a:r>
            <a:endParaRPr b="1" sz="2000">
              <a:solidFill>
                <a:srgbClr val="002B3A"/>
              </a:solidFill>
              <a:latin typeface="Montserrat"/>
              <a:ea typeface="Montserrat"/>
              <a:cs typeface="Montserrat"/>
              <a:sym typeface="Montserrat"/>
            </a:endParaRPr>
          </a:p>
        </p:txBody>
      </p:sp>
      <p:sp>
        <p:nvSpPr>
          <p:cNvPr id="111" name="Google Shape;111;p28"/>
          <p:cNvSpPr txBox="1"/>
          <p:nvPr/>
        </p:nvSpPr>
        <p:spPr>
          <a:xfrm>
            <a:off x="472675" y="1114875"/>
            <a:ext cx="4278900" cy="457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Writing an effective executive summary </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112" name="Google Shape;112;p28"/>
          <p:cNvSpPr/>
          <p:nvPr/>
        </p:nvSpPr>
        <p:spPr>
          <a:xfrm>
            <a:off x="5124500" y="1193850"/>
            <a:ext cx="3625800" cy="35646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ctr" bIns="91425" lIns="91425" spcFirstLastPara="1" rIns="91425" wrap="square" tIns="822950">
            <a:noAutofit/>
          </a:bodyPr>
          <a:lstStyle/>
          <a:p>
            <a:pPr indent="0" lvl="0" marL="0" rtl="0" algn="l">
              <a:lnSpc>
                <a:spcPct val="115000"/>
              </a:lnSpc>
              <a:spcBef>
                <a:spcPts val="0"/>
              </a:spcBef>
              <a:spcAft>
                <a:spcPts val="0"/>
              </a:spcAft>
              <a:buNone/>
            </a:pPr>
            <a:r>
              <a:rPr b="1" lang="en">
                <a:solidFill>
                  <a:srgbClr val="002B3A"/>
                </a:solidFill>
                <a:latin typeface="Montserrat"/>
                <a:ea typeface="Montserrat"/>
                <a:cs typeface="Montserrat"/>
                <a:sym typeface="Montserrat"/>
              </a:rPr>
              <a:t>The summary should contain </a:t>
            </a:r>
            <a:br>
              <a:rPr b="1" lang="en">
                <a:solidFill>
                  <a:srgbClr val="002B3A"/>
                </a:solidFill>
                <a:latin typeface="Montserrat"/>
                <a:ea typeface="Montserrat"/>
                <a:cs typeface="Montserrat"/>
                <a:sym typeface="Montserrat"/>
              </a:rPr>
            </a:br>
            <a:r>
              <a:rPr b="1" lang="en">
                <a:solidFill>
                  <a:srgbClr val="002B3A"/>
                </a:solidFill>
                <a:latin typeface="Montserrat"/>
                <a:ea typeface="Montserrat"/>
                <a:cs typeface="Montserrat"/>
                <a:sym typeface="Montserrat"/>
              </a:rPr>
              <a:t>the following information:</a:t>
            </a:r>
            <a:endParaRPr b="1">
              <a:solidFill>
                <a:srgbClr val="002B3A"/>
              </a:solidFill>
              <a:latin typeface="Montserrat"/>
              <a:ea typeface="Montserrat"/>
              <a:cs typeface="Montserrat"/>
              <a:sym typeface="Montserrat"/>
            </a:endParaRPr>
          </a:p>
          <a:p>
            <a:pPr indent="-304800" lvl="0" marL="457200" rtl="0" algn="l">
              <a:lnSpc>
                <a:spcPct val="115000"/>
              </a:lnSpc>
              <a:spcBef>
                <a:spcPts val="1000"/>
              </a:spcBef>
              <a:spcAft>
                <a:spcPts val="0"/>
              </a:spcAft>
              <a:buClr>
                <a:srgbClr val="002B3A"/>
              </a:buClr>
              <a:buSzPts val="1200"/>
              <a:buFont typeface="Montserrat Medium"/>
              <a:buChar char="●"/>
            </a:pPr>
            <a:r>
              <a:rPr b="1" lang="en" sz="1200">
                <a:solidFill>
                  <a:srgbClr val="002B3A"/>
                </a:solidFill>
                <a:latin typeface="Montserrat"/>
                <a:ea typeface="Montserrat"/>
                <a:cs typeface="Montserrat"/>
                <a:sym typeface="Montserrat"/>
              </a:rPr>
              <a:t>Identify the problem</a:t>
            </a:r>
            <a:r>
              <a:rPr lang="en" sz="1200">
                <a:solidFill>
                  <a:srgbClr val="002B3A"/>
                </a:solidFill>
                <a:latin typeface="Montserrat Medium"/>
                <a:ea typeface="Montserrat Medium"/>
                <a:cs typeface="Montserrat Medium"/>
                <a:sym typeface="Montserrat Medium"/>
              </a:rPr>
              <a:t> or need for a social media strategy or proposed campaign</a:t>
            </a:r>
            <a:endParaRPr sz="1200">
              <a:solidFill>
                <a:srgbClr val="002B3A"/>
              </a:solidFill>
              <a:latin typeface="Montserrat Medium"/>
              <a:ea typeface="Montserrat Medium"/>
              <a:cs typeface="Montserrat Medium"/>
              <a:sym typeface="Montserrat Medium"/>
            </a:endParaRPr>
          </a:p>
          <a:p>
            <a:pPr indent="-304800" lvl="0" marL="457200" rtl="0" algn="l">
              <a:lnSpc>
                <a:spcPct val="115000"/>
              </a:lnSpc>
              <a:spcBef>
                <a:spcPts val="1000"/>
              </a:spcBef>
              <a:spcAft>
                <a:spcPts val="0"/>
              </a:spcAft>
              <a:buClr>
                <a:srgbClr val="002B3A"/>
              </a:buClr>
              <a:buSzPts val="1200"/>
              <a:buFont typeface="Montserrat Medium"/>
              <a:buChar char="●"/>
            </a:pPr>
            <a:r>
              <a:rPr b="1" lang="en" sz="1200">
                <a:solidFill>
                  <a:srgbClr val="002B3A"/>
                </a:solidFill>
                <a:latin typeface="Montserrat"/>
                <a:ea typeface="Montserrat"/>
                <a:cs typeface="Montserrat"/>
                <a:sym typeface="Montserrat"/>
              </a:rPr>
              <a:t>Explain</a:t>
            </a:r>
            <a:r>
              <a:rPr lang="en" sz="1200">
                <a:solidFill>
                  <a:srgbClr val="002B3A"/>
                </a:solidFill>
                <a:latin typeface="Montserrat Medium"/>
                <a:ea typeface="Montserrat Medium"/>
                <a:cs typeface="Montserrat Medium"/>
                <a:sym typeface="Montserrat Medium"/>
              </a:rPr>
              <a:t> the anticipated result(s) </a:t>
            </a:r>
            <a:endParaRPr sz="1200">
              <a:solidFill>
                <a:srgbClr val="002B3A"/>
              </a:solidFill>
              <a:latin typeface="Montserrat Medium"/>
              <a:ea typeface="Montserrat Medium"/>
              <a:cs typeface="Montserrat Medium"/>
              <a:sym typeface="Montserrat Medium"/>
            </a:endParaRPr>
          </a:p>
          <a:p>
            <a:pPr indent="-304800" lvl="0" marL="457200" rtl="0" algn="l">
              <a:lnSpc>
                <a:spcPct val="115000"/>
              </a:lnSpc>
              <a:spcBef>
                <a:spcPts val="1000"/>
              </a:spcBef>
              <a:spcAft>
                <a:spcPts val="0"/>
              </a:spcAft>
              <a:buClr>
                <a:srgbClr val="002B3A"/>
              </a:buClr>
              <a:buSzPts val="1200"/>
              <a:buFont typeface="Montserrat Medium"/>
              <a:buChar char="●"/>
            </a:pPr>
            <a:r>
              <a:rPr lang="en" sz="1200">
                <a:solidFill>
                  <a:srgbClr val="002B3A"/>
                </a:solidFill>
                <a:latin typeface="Montserrat Medium"/>
                <a:ea typeface="Montserrat Medium"/>
                <a:cs typeface="Montserrat Medium"/>
                <a:sym typeface="Montserrat Medium"/>
              </a:rPr>
              <a:t>Lay out the </a:t>
            </a:r>
            <a:r>
              <a:rPr b="1" lang="en" sz="1200">
                <a:solidFill>
                  <a:srgbClr val="002B3A"/>
                </a:solidFill>
                <a:latin typeface="Montserrat"/>
                <a:ea typeface="Montserrat"/>
                <a:cs typeface="Montserrat"/>
                <a:sym typeface="Montserrat"/>
              </a:rPr>
              <a:t>budget</a:t>
            </a:r>
            <a:r>
              <a:rPr lang="en" sz="1200">
                <a:solidFill>
                  <a:srgbClr val="002B3A"/>
                </a:solidFill>
                <a:latin typeface="Montserrat Medium"/>
                <a:ea typeface="Montserrat Medium"/>
                <a:cs typeface="Montserrat Medium"/>
                <a:sym typeface="Montserrat Medium"/>
              </a:rPr>
              <a:t>, </a:t>
            </a:r>
            <a:r>
              <a:rPr b="1" lang="en" sz="1200">
                <a:solidFill>
                  <a:srgbClr val="002B3A"/>
                </a:solidFill>
                <a:latin typeface="Montserrat"/>
                <a:ea typeface="Montserrat"/>
                <a:cs typeface="Montserrat"/>
                <a:sym typeface="Montserrat"/>
              </a:rPr>
              <a:t>time</a:t>
            </a:r>
            <a:r>
              <a:rPr lang="en" sz="1200">
                <a:solidFill>
                  <a:srgbClr val="002B3A"/>
                </a:solidFill>
                <a:latin typeface="Montserrat Medium"/>
                <a:ea typeface="Montserrat Medium"/>
                <a:cs typeface="Montserrat Medium"/>
                <a:sym typeface="Montserrat Medium"/>
              </a:rPr>
              <a:t>, and </a:t>
            </a:r>
            <a:r>
              <a:rPr b="1" lang="en" sz="1200">
                <a:solidFill>
                  <a:srgbClr val="002B3A"/>
                </a:solidFill>
                <a:latin typeface="Montserrat"/>
                <a:ea typeface="Montserrat"/>
                <a:cs typeface="Montserrat"/>
                <a:sym typeface="Montserrat"/>
              </a:rPr>
              <a:t>resources</a:t>
            </a:r>
            <a:r>
              <a:rPr lang="en" sz="1200">
                <a:solidFill>
                  <a:srgbClr val="002B3A"/>
                </a:solidFill>
                <a:latin typeface="Montserrat Medium"/>
                <a:ea typeface="Montserrat Medium"/>
                <a:cs typeface="Montserrat Medium"/>
                <a:sym typeface="Montserrat Medium"/>
              </a:rPr>
              <a:t> required to execute</a:t>
            </a:r>
            <a:endParaRPr sz="1200">
              <a:solidFill>
                <a:srgbClr val="002B3A"/>
              </a:solidFill>
              <a:latin typeface="Montserrat Medium"/>
              <a:ea typeface="Montserrat Medium"/>
              <a:cs typeface="Montserrat Medium"/>
              <a:sym typeface="Montserrat Medium"/>
            </a:endParaRPr>
          </a:p>
          <a:p>
            <a:pPr indent="-304800" lvl="0" marL="457200" rtl="0" algn="l">
              <a:lnSpc>
                <a:spcPct val="115000"/>
              </a:lnSpc>
              <a:spcBef>
                <a:spcPts val="1000"/>
              </a:spcBef>
              <a:spcAft>
                <a:spcPts val="0"/>
              </a:spcAft>
              <a:buClr>
                <a:srgbClr val="002B3A"/>
              </a:buClr>
              <a:buSzPts val="1200"/>
              <a:buFont typeface="Montserrat Medium"/>
              <a:buChar char="●"/>
            </a:pPr>
            <a:r>
              <a:rPr lang="en" sz="1200">
                <a:solidFill>
                  <a:srgbClr val="002B3A"/>
                </a:solidFill>
                <a:latin typeface="Montserrat Medium"/>
                <a:ea typeface="Montserrat Medium"/>
                <a:cs typeface="Montserrat Medium"/>
                <a:sym typeface="Montserrat Medium"/>
              </a:rPr>
              <a:t>Include any </a:t>
            </a:r>
            <a:r>
              <a:rPr b="1" lang="en" sz="1200">
                <a:solidFill>
                  <a:srgbClr val="002B3A"/>
                </a:solidFill>
                <a:latin typeface="Montserrat"/>
                <a:ea typeface="Montserrat"/>
                <a:cs typeface="Montserrat"/>
                <a:sym typeface="Montserrat"/>
              </a:rPr>
              <a:t>additional information</a:t>
            </a:r>
            <a:r>
              <a:rPr lang="en" sz="1200">
                <a:solidFill>
                  <a:srgbClr val="002B3A"/>
                </a:solidFill>
                <a:latin typeface="Montserrat Medium"/>
                <a:ea typeface="Montserrat Medium"/>
                <a:cs typeface="Montserrat Medium"/>
                <a:sym typeface="Montserrat Medium"/>
              </a:rPr>
              <a:t> worth noting</a:t>
            </a:r>
            <a:endParaRPr sz="1200">
              <a:solidFill>
                <a:srgbClr val="002B3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002B3A"/>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b="1" sz="1200">
              <a:solidFill>
                <a:schemeClr val="dk2"/>
              </a:solidFill>
              <a:latin typeface="Montserrat"/>
              <a:ea typeface="Montserrat"/>
              <a:cs typeface="Montserrat"/>
              <a:sym typeface="Montserrat"/>
            </a:endParaRPr>
          </a:p>
        </p:txBody>
      </p:sp>
      <p:sp>
        <p:nvSpPr>
          <p:cNvPr id="113" name="Google Shape;113;p28"/>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grpSp>
        <p:nvGrpSpPr>
          <p:cNvPr id="114" name="Google Shape;114;p28"/>
          <p:cNvGrpSpPr/>
          <p:nvPr/>
        </p:nvGrpSpPr>
        <p:grpSpPr>
          <a:xfrm>
            <a:off x="4903366" y="930059"/>
            <a:ext cx="754500" cy="754500"/>
            <a:chOff x="5306716" y="817684"/>
            <a:chExt cx="754500" cy="754500"/>
          </a:xfrm>
        </p:grpSpPr>
        <p:sp>
          <p:nvSpPr>
            <p:cNvPr id="115" name="Google Shape;115;p28"/>
            <p:cNvSpPr/>
            <p:nvPr/>
          </p:nvSpPr>
          <p:spPr>
            <a:xfrm>
              <a:off x="5306716" y="817684"/>
              <a:ext cx="754500" cy="754500"/>
            </a:xfrm>
            <a:prstGeom prst="ellipse">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116" name="Google Shape;116;p28"/>
            <p:cNvPicPr preferRelativeResize="0"/>
            <p:nvPr/>
          </p:nvPicPr>
          <p:blipFill>
            <a:blip r:embed="rId3">
              <a:alphaModFix/>
            </a:blip>
            <a:stretch>
              <a:fillRect/>
            </a:stretch>
          </p:blipFill>
          <p:spPr>
            <a:xfrm>
              <a:off x="5457407" y="959657"/>
              <a:ext cx="452993" cy="470451"/>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9"/>
          <p:cNvSpPr txBox="1"/>
          <p:nvPr/>
        </p:nvSpPr>
        <p:spPr>
          <a:xfrm>
            <a:off x="472675" y="863275"/>
            <a:ext cx="3712500" cy="457200"/>
          </a:xfrm>
          <a:prstGeom prst="rect">
            <a:avLst/>
          </a:prstGeom>
          <a:noFill/>
          <a:ln>
            <a:noFill/>
          </a:ln>
        </p:spPr>
        <p:txBody>
          <a:bodyPr anchorCtr="0" anchor="t" bIns="91425" lIns="91425" spcFirstLastPara="1" rIns="91425" wrap="square" tIns="0">
            <a:noAutofit/>
          </a:bodyPr>
          <a:lstStyle/>
          <a:p>
            <a:pPr indent="0" lvl="0" marL="0" rtl="0" algn="l">
              <a:spcBef>
                <a:spcPts val="0"/>
              </a:spcBef>
              <a:spcAft>
                <a:spcPts val="0"/>
              </a:spcAft>
              <a:buNone/>
            </a:pPr>
            <a:r>
              <a:rPr b="1" lang="en" sz="4000">
                <a:solidFill>
                  <a:schemeClr val="accent2"/>
                </a:solidFill>
                <a:latin typeface="Montserrat Alternates"/>
                <a:ea typeface="Montserrat Alternates"/>
                <a:cs typeface="Montserrat Alternates"/>
                <a:sym typeface="Montserrat Alternates"/>
              </a:rPr>
              <a:t>Executive</a:t>
            </a:r>
            <a:r>
              <a:rPr b="1" lang="en" sz="4000">
                <a:solidFill>
                  <a:schemeClr val="lt1"/>
                </a:solidFill>
                <a:latin typeface="Montserrat Alternates"/>
                <a:ea typeface="Montserrat Alternates"/>
                <a:cs typeface="Montserrat Alternates"/>
                <a:sym typeface="Montserrat Alternates"/>
              </a:rPr>
              <a:t> Summary</a:t>
            </a:r>
            <a:endParaRPr sz="3200">
              <a:solidFill>
                <a:schemeClr val="dk1"/>
              </a:solidFill>
              <a:latin typeface="Montserrat Alternates ExtraBold"/>
              <a:ea typeface="Montserrat Alternates ExtraBold"/>
              <a:cs typeface="Montserrat Alternates ExtraBold"/>
              <a:sym typeface="Montserrat Alternates ExtraBold"/>
            </a:endParaRPr>
          </a:p>
        </p:txBody>
      </p:sp>
      <p:sp>
        <p:nvSpPr>
          <p:cNvPr id="122" name="Google Shape;122;p29"/>
          <p:cNvSpPr txBox="1"/>
          <p:nvPr/>
        </p:nvSpPr>
        <p:spPr>
          <a:xfrm>
            <a:off x="4320050" y="973800"/>
            <a:ext cx="4360500" cy="2678400"/>
          </a:xfrm>
          <a:prstGeom prst="rect">
            <a:avLst/>
          </a:prstGeom>
          <a:noFill/>
          <a:ln>
            <a:noFill/>
          </a:ln>
        </p:spPr>
        <p:txBody>
          <a:bodyPr anchorCtr="0" anchor="t" bIns="91425" lIns="91425" spcFirstLastPara="1" rIns="91425" wrap="square" tIns="0">
            <a:spAutoFit/>
          </a:bodyPr>
          <a:lstStyle/>
          <a:p>
            <a:pPr indent="0" lvl="0" marL="0" rtl="0" algn="l">
              <a:spcBef>
                <a:spcPts val="0"/>
              </a:spcBef>
              <a:spcAft>
                <a:spcPts val="0"/>
              </a:spcAft>
              <a:buNone/>
            </a:pPr>
            <a:r>
              <a:rPr lang="en" sz="1200">
                <a:solidFill>
                  <a:schemeClr val="dk1"/>
                </a:solidFill>
                <a:latin typeface="Montserrat"/>
                <a:ea typeface="Montserrat"/>
                <a:cs typeface="Montserrat"/>
                <a:sym typeface="Montserrat"/>
              </a:rPr>
              <a:t>[ </a:t>
            </a:r>
            <a:r>
              <a:rPr b="1" lang="en" sz="1200">
                <a:solidFill>
                  <a:schemeClr val="lt1"/>
                </a:solidFill>
                <a:latin typeface="Montserrat"/>
                <a:ea typeface="Montserrat"/>
                <a:cs typeface="Montserrat"/>
                <a:sym typeface="Montserrat"/>
              </a:rPr>
              <a:t>PROBLEM</a:t>
            </a:r>
            <a:r>
              <a:rPr lang="en" sz="1200">
                <a:solidFill>
                  <a:schemeClr val="dk1"/>
                </a:solidFill>
                <a:latin typeface="Montserrat"/>
                <a:ea typeface="Montserrat"/>
                <a:cs typeface="Montserrat"/>
                <a:sym typeface="Montserrat"/>
              </a:rPr>
              <a:t> / What problems are we facing as a business that social media can help address? (i.e., brand awareness, customer service, reputation, etc.]</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200">
                <a:solidFill>
                  <a:schemeClr val="dk1"/>
                </a:solidFill>
                <a:latin typeface="Montserrat"/>
                <a:ea typeface="Montserrat"/>
                <a:cs typeface="Montserrat"/>
                <a:sym typeface="Montserrat"/>
              </a:rPr>
              <a:t>[ </a:t>
            </a:r>
            <a:r>
              <a:rPr b="1" lang="en" sz="1200">
                <a:solidFill>
                  <a:schemeClr val="lt1"/>
                </a:solidFill>
                <a:latin typeface="Montserrat"/>
                <a:ea typeface="Montserrat"/>
                <a:cs typeface="Montserrat"/>
                <a:sym typeface="Montserrat"/>
              </a:rPr>
              <a:t>RESULTS</a:t>
            </a:r>
            <a:r>
              <a:rPr lang="en" sz="1200">
                <a:solidFill>
                  <a:schemeClr val="dk1"/>
                </a:solidFill>
                <a:latin typeface="Montserrat"/>
                <a:ea typeface="Montserrat"/>
                <a:cs typeface="Montserrat"/>
                <a:sym typeface="Montserrat"/>
              </a:rPr>
              <a:t> / What could we potentially achieve by implementing this strategy?]</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200">
                <a:solidFill>
                  <a:schemeClr val="dk1"/>
                </a:solidFill>
                <a:latin typeface="Montserrat"/>
                <a:ea typeface="Montserrat"/>
                <a:cs typeface="Montserrat"/>
                <a:sym typeface="Montserrat"/>
              </a:rPr>
              <a:t>[ </a:t>
            </a:r>
            <a:r>
              <a:rPr b="1" lang="en" sz="1200">
                <a:solidFill>
                  <a:schemeClr val="lt1"/>
                </a:solidFill>
                <a:latin typeface="Montserrat"/>
                <a:ea typeface="Montserrat"/>
                <a:cs typeface="Montserrat"/>
                <a:sym typeface="Montserrat"/>
              </a:rPr>
              <a:t>BUDGET/ RESOURCES</a:t>
            </a:r>
            <a:r>
              <a:rPr lang="en" sz="1200">
                <a:solidFill>
                  <a:schemeClr val="dk1"/>
                </a:solidFill>
                <a:latin typeface="Montserrat"/>
                <a:ea typeface="Montserrat"/>
                <a:cs typeface="Montserrat"/>
                <a:sym typeface="Montserrat"/>
              </a:rPr>
              <a:t>  / What will be required in terms of time and money to implement this strategy?]</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200">
                <a:solidFill>
                  <a:schemeClr val="dk1"/>
                </a:solidFill>
                <a:latin typeface="Montserrat"/>
                <a:ea typeface="Montserrat"/>
                <a:cs typeface="Montserrat"/>
                <a:sym typeface="Montserrat"/>
              </a:rPr>
              <a:t>[ </a:t>
            </a:r>
            <a:r>
              <a:rPr b="1" lang="en" sz="1200">
                <a:solidFill>
                  <a:schemeClr val="lt1"/>
                </a:solidFill>
                <a:latin typeface="Montserrat"/>
                <a:ea typeface="Montserrat"/>
                <a:cs typeface="Montserrat"/>
                <a:sym typeface="Montserrat"/>
              </a:rPr>
              <a:t>TIMELINE</a:t>
            </a:r>
            <a:r>
              <a:rPr lang="en" sz="1200">
                <a:solidFill>
                  <a:schemeClr val="dk1"/>
                </a:solidFill>
                <a:latin typeface="Montserrat"/>
                <a:ea typeface="Montserrat"/>
                <a:cs typeface="Montserrat"/>
                <a:sym typeface="Montserrat"/>
              </a:rPr>
              <a:t> / When will we implement it? ]</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30"/>
          <p:cNvSpPr txBox="1"/>
          <p:nvPr/>
        </p:nvSpPr>
        <p:spPr>
          <a:xfrm>
            <a:off x="362455" y="3036175"/>
            <a:ext cx="7217700" cy="1662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6000">
                <a:solidFill>
                  <a:schemeClr val="dk1"/>
                </a:solidFill>
                <a:latin typeface="Montserrat Alternates ExtraBold"/>
                <a:ea typeface="Montserrat Alternates ExtraBold"/>
                <a:cs typeface="Montserrat Alternates ExtraBold"/>
                <a:sym typeface="Montserrat Alternates ExtraBold"/>
              </a:rPr>
              <a:t>Social Media Goals</a:t>
            </a:r>
            <a:endParaRPr sz="6000">
              <a:solidFill>
                <a:schemeClr val="dk1"/>
              </a:solidFill>
              <a:latin typeface="Montserrat Alternates ExtraBold"/>
              <a:ea typeface="Montserrat Alternates ExtraBold"/>
              <a:cs typeface="Montserrat Alternates ExtraBold"/>
              <a:sym typeface="Montserrat Alternates ExtraBold"/>
            </a:endParaRPr>
          </a:p>
        </p:txBody>
      </p:sp>
      <p:grpSp>
        <p:nvGrpSpPr>
          <p:cNvPr id="128" name="Google Shape;128;p30"/>
          <p:cNvGrpSpPr/>
          <p:nvPr/>
        </p:nvGrpSpPr>
        <p:grpSpPr>
          <a:xfrm>
            <a:off x="311250" y="1673475"/>
            <a:ext cx="2029972" cy="1332151"/>
            <a:chOff x="311250" y="1673475"/>
            <a:chExt cx="2029972" cy="1332151"/>
          </a:xfrm>
        </p:grpSpPr>
        <p:pic>
          <p:nvPicPr>
            <p:cNvPr id="129" name="Google Shape;129;p30"/>
            <p:cNvPicPr preferRelativeResize="0"/>
            <p:nvPr/>
          </p:nvPicPr>
          <p:blipFill rotWithShape="1">
            <a:blip r:embed="rId3">
              <a:alphaModFix/>
            </a:blip>
            <a:srcRect b="0" l="17766" r="15268" t="0"/>
            <a:stretch/>
          </p:blipFill>
          <p:spPr>
            <a:xfrm>
              <a:off x="311250" y="1673475"/>
              <a:ext cx="2029972" cy="1332151"/>
            </a:xfrm>
            <a:prstGeom prst="rect">
              <a:avLst/>
            </a:prstGeom>
            <a:noFill/>
            <a:ln>
              <a:noFill/>
            </a:ln>
          </p:spPr>
        </p:pic>
        <p:pic>
          <p:nvPicPr>
            <p:cNvPr id="130" name="Google Shape;130;p30"/>
            <p:cNvPicPr preferRelativeResize="0"/>
            <p:nvPr/>
          </p:nvPicPr>
          <p:blipFill>
            <a:blip r:embed="rId4">
              <a:alphaModFix/>
            </a:blip>
            <a:stretch>
              <a:fillRect/>
            </a:stretch>
          </p:blipFill>
          <p:spPr>
            <a:xfrm>
              <a:off x="515024" y="2179025"/>
              <a:ext cx="404975" cy="385125"/>
            </a:xfrm>
            <a:prstGeom prst="rect">
              <a:avLst/>
            </a:prstGeom>
            <a:noFill/>
            <a:ln>
              <a:noFill/>
            </a:ln>
          </p:spPr>
        </p:pic>
        <p:pic>
          <p:nvPicPr>
            <p:cNvPr id="131" name="Google Shape;131;p30"/>
            <p:cNvPicPr preferRelativeResize="0"/>
            <p:nvPr/>
          </p:nvPicPr>
          <p:blipFill>
            <a:blip r:embed="rId5">
              <a:alphaModFix/>
            </a:blip>
            <a:stretch>
              <a:fillRect/>
            </a:stretch>
          </p:blipFill>
          <p:spPr>
            <a:xfrm>
              <a:off x="1841425" y="2435053"/>
              <a:ext cx="404975" cy="385097"/>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1"/>
          <p:cNvSpPr txBox="1"/>
          <p:nvPr/>
        </p:nvSpPr>
        <p:spPr>
          <a:xfrm>
            <a:off x="472675" y="767050"/>
            <a:ext cx="4278900" cy="457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Setting Smart Goals</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137" name="Google Shape;137;p31"/>
          <p:cNvSpPr/>
          <p:nvPr/>
        </p:nvSpPr>
        <p:spPr>
          <a:xfrm>
            <a:off x="707025" y="2052675"/>
            <a:ext cx="2120400" cy="22104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Set goals that are specific, measurable, attainable, relevant, </a:t>
            </a:r>
            <a:r>
              <a:rPr i="1" lang="en" sz="1200">
                <a:solidFill>
                  <a:schemeClr val="hlink"/>
                </a:solidFill>
                <a:latin typeface="Montserrat Medium"/>
                <a:ea typeface="Montserrat Medium"/>
                <a:cs typeface="Montserrat Medium"/>
                <a:sym typeface="Montserrat Medium"/>
              </a:rPr>
              <a:t>and</a:t>
            </a:r>
            <a:r>
              <a:rPr lang="en" sz="1200">
                <a:solidFill>
                  <a:schemeClr val="hlink"/>
                </a:solidFill>
                <a:latin typeface="Montserrat Medium"/>
                <a:ea typeface="Montserrat Medium"/>
                <a:cs typeface="Montserrat Medium"/>
                <a:sym typeface="Montserrat Medium"/>
              </a:rPr>
              <a:t> timely</a:t>
            </a:r>
            <a:endParaRPr sz="1200">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t/>
            </a:r>
            <a:endParaRPr sz="1200">
              <a:solidFill>
                <a:schemeClr val="hlink"/>
              </a:solidFill>
              <a:latin typeface="Montserrat"/>
              <a:ea typeface="Montserrat"/>
              <a:cs typeface="Montserrat"/>
              <a:sym typeface="Montserrat"/>
            </a:endParaRPr>
          </a:p>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 </a:t>
            </a:r>
            <a:r>
              <a:rPr lang="en" sz="1000">
                <a:solidFill>
                  <a:schemeClr val="hlink"/>
                </a:solidFill>
                <a:latin typeface="Montserrat"/>
                <a:ea typeface="Montserrat"/>
                <a:cs typeface="Montserrat"/>
                <a:sym typeface="Montserrat"/>
              </a:rPr>
              <a:t> </a:t>
            </a:r>
            <a:r>
              <a:rPr lang="en" sz="1000" u="sng">
                <a:solidFill>
                  <a:schemeClr val="hlink"/>
                </a:solidFill>
                <a:latin typeface="Montserrat"/>
                <a:ea typeface="Montserrat"/>
                <a:cs typeface="Montserrat"/>
                <a:sym typeface="Montserrat"/>
                <a:hlinkClick r:id="rId3"/>
              </a:rPr>
              <a:t>How to Set and Exceed Social Media Goals</a:t>
            </a:r>
            <a:endParaRPr sz="1000">
              <a:solidFill>
                <a:srgbClr val="002B3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002B3A"/>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b="1" sz="1200">
              <a:solidFill>
                <a:schemeClr val="dk2"/>
              </a:solidFill>
              <a:latin typeface="Montserrat"/>
              <a:ea typeface="Montserrat"/>
              <a:cs typeface="Montserrat"/>
              <a:sym typeface="Montserrat"/>
            </a:endParaRPr>
          </a:p>
        </p:txBody>
      </p:sp>
      <p:sp>
        <p:nvSpPr>
          <p:cNvPr id="138" name="Google Shape;138;p31"/>
          <p:cNvSpPr txBox="1"/>
          <p:nvPr/>
        </p:nvSpPr>
        <p:spPr>
          <a:xfrm>
            <a:off x="472675" y="4432975"/>
            <a:ext cx="5735700" cy="4965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sz="900">
                <a:solidFill>
                  <a:schemeClr val="hlink"/>
                </a:solidFill>
                <a:latin typeface="Montserrat"/>
                <a:ea typeface="Montserrat"/>
                <a:cs typeface="Montserrat"/>
                <a:sym typeface="Montserrat"/>
              </a:rPr>
              <a:t>The objective, goals, and metrics you’ll see further down in this template are examples. </a:t>
            </a:r>
            <a:br>
              <a:rPr lang="en" sz="900">
                <a:solidFill>
                  <a:schemeClr val="hlink"/>
                </a:solidFill>
                <a:latin typeface="Montserrat"/>
                <a:ea typeface="Montserrat"/>
                <a:cs typeface="Montserrat"/>
                <a:sym typeface="Montserrat"/>
              </a:rPr>
            </a:br>
            <a:r>
              <a:rPr lang="en" sz="900">
                <a:solidFill>
                  <a:schemeClr val="hlink"/>
                </a:solidFill>
                <a:latin typeface="Montserrat"/>
                <a:ea typeface="Montserrat"/>
                <a:cs typeface="Montserrat"/>
                <a:sym typeface="Montserrat"/>
              </a:rPr>
              <a:t>Update with what works for your business.</a:t>
            </a:r>
            <a:endParaRPr sz="900">
              <a:solidFill>
                <a:schemeClr val="hlink"/>
              </a:solidFill>
              <a:latin typeface="Montserrat"/>
              <a:ea typeface="Montserrat"/>
              <a:cs typeface="Montserrat"/>
              <a:sym typeface="Montserrat"/>
            </a:endParaRPr>
          </a:p>
        </p:txBody>
      </p:sp>
      <p:sp>
        <p:nvSpPr>
          <p:cNvPr id="139" name="Google Shape;139;p31"/>
          <p:cNvSpPr/>
          <p:nvPr/>
        </p:nvSpPr>
        <p:spPr>
          <a:xfrm>
            <a:off x="3090300" y="2052675"/>
            <a:ext cx="2227500" cy="22104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Make sure they are aligned to business objectives to accurately measure return on investment</a:t>
            </a:r>
            <a:endParaRPr sz="1200">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t/>
            </a:r>
            <a:endParaRPr b="1" sz="1200">
              <a:solidFill>
                <a:schemeClr val="hlink"/>
              </a:solidFill>
              <a:highlight>
                <a:schemeClr val="accent2"/>
              </a:highlight>
              <a:latin typeface="Montserrat"/>
              <a:ea typeface="Montserrat"/>
              <a:cs typeface="Montserrat"/>
              <a:sym typeface="Montserrat"/>
            </a:endParaRPr>
          </a:p>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a:t>
            </a:r>
            <a:r>
              <a:rPr lang="en" sz="1000">
                <a:solidFill>
                  <a:schemeClr val="hlink"/>
                </a:solidFill>
                <a:latin typeface="Montserrat"/>
                <a:ea typeface="Montserrat"/>
                <a:cs typeface="Montserrat"/>
                <a:sym typeface="Montserrat"/>
              </a:rPr>
              <a:t> </a:t>
            </a:r>
            <a:r>
              <a:rPr lang="en" sz="1000" u="sng">
                <a:solidFill>
                  <a:schemeClr val="hlink"/>
                </a:solidFill>
                <a:latin typeface="Montserrat"/>
                <a:ea typeface="Montserrat"/>
                <a:cs typeface="Montserrat"/>
                <a:sym typeface="Montserrat"/>
                <a:hlinkClick r:id="rId4"/>
              </a:rPr>
              <a:t>A Step-by-Step Guide to Proving Social Media ROI</a:t>
            </a:r>
            <a:endParaRPr sz="1000">
              <a:solidFill>
                <a:schemeClr val="hlink"/>
              </a:solidFill>
              <a:latin typeface="Montserrat"/>
              <a:ea typeface="Montserrat"/>
              <a:cs typeface="Montserrat"/>
              <a:sym typeface="Montserrat"/>
            </a:endParaRPr>
          </a:p>
          <a:p>
            <a:pPr indent="0" lvl="0" marL="0" rtl="0" algn="l">
              <a:lnSpc>
                <a:spcPct val="125000"/>
              </a:lnSpc>
              <a:spcBef>
                <a:spcPts val="0"/>
              </a:spcBef>
              <a:spcAft>
                <a:spcPts val="0"/>
              </a:spcAft>
              <a:buNone/>
            </a:pPr>
            <a:r>
              <a:t/>
            </a:r>
            <a:endParaRPr sz="1200">
              <a:solidFill>
                <a:schemeClr val="hlink"/>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rgbClr val="002B3A"/>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b="1" sz="1200">
              <a:solidFill>
                <a:schemeClr val="dk2"/>
              </a:solidFill>
              <a:latin typeface="Montserrat"/>
              <a:ea typeface="Montserrat"/>
              <a:cs typeface="Montserrat"/>
              <a:sym typeface="Montserrat"/>
            </a:endParaRPr>
          </a:p>
        </p:txBody>
      </p:sp>
      <p:sp>
        <p:nvSpPr>
          <p:cNvPr id="140" name="Google Shape;140;p31"/>
          <p:cNvSpPr/>
          <p:nvPr/>
        </p:nvSpPr>
        <p:spPr>
          <a:xfrm>
            <a:off x="5580675" y="2052675"/>
            <a:ext cx="3073200" cy="22104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Make sure they are aligned to business objectives to accurately measure return on investment</a:t>
            </a:r>
            <a:endParaRPr sz="1200">
              <a:solidFill>
                <a:schemeClr val="hlink"/>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Track the right metrics to stay focused on what matters</a:t>
            </a:r>
            <a:endParaRPr sz="1200">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t/>
            </a:r>
            <a:endParaRPr b="1" sz="1200">
              <a:solidFill>
                <a:schemeClr val="hlink"/>
              </a:solidFill>
              <a:highlight>
                <a:schemeClr val="accent2"/>
              </a:highlight>
              <a:latin typeface="Montserrat"/>
              <a:ea typeface="Montserrat"/>
              <a:cs typeface="Montserrat"/>
              <a:sym typeface="Montserrat"/>
            </a:endParaRPr>
          </a:p>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 </a:t>
            </a:r>
            <a:r>
              <a:rPr lang="en" sz="1000">
                <a:solidFill>
                  <a:schemeClr val="hlink"/>
                </a:solidFill>
                <a:latin typeface="Montserrat"/>
                <a:ea typeface="Montserrat"/>
                <a:cs typeface="Montserrat"/>
                <a:sym typeface="Montserrat"/>
              </a:rPr>
              <a:t> </a:t>
            </a:r>
            <a:r>
              <a:rPr lang="en" sz="1000" u="sng">
                <a:solidFill>
                  <a:schemeClr val="hlink"/>
                </a:solidFill>
                <a:latin typeface="Montserrat"/>
                <a:ea typeface="Montserrat"/>
                <a:cs typeface="Montserrat"/>
                <a:sym typeface="Montserrat"/>
                <a:hlinkClick r:id="rId5"/>
              </a:rPr>
              <a:t>The Social Media Metrics That Really Matter (And How to Track Them)</a:t>
            </a:r>
            <a:endParaRPr b="1" sz="1000">
              <a:solidFill>
                <a:schemeClr val="hlink"/>
              </a:solidFill>
              <a:highlight>
                <a:schemeClr val="accent2"/>
              </a:highlight>
              <a:latin typeface="Montserrat"/>
              <a:ea typeface="Montserrat"/>
              <a:cs typeface="Montserrat"/>
              <a:sym typeface="Montserrat"/>
            </a:endParaRPr>
          </a:p>
          <a:p>
            <a:pPr indent="0" lvl="0" marL="0" rtl="0" algn="l">
              <a:lnSpc>
                <a:spcPct val="125000"/>
              </a:lnSpc>
              <a:spcBef>
                <a:spcPts val="0"/>
              </a:spcBef>
              <a:spcAft>
                <a:spcPts val="0"/>
              </a:spcAft>
              <a:buNone/>
            </a:pPr>
            <a:r>
              <a:t/>
            </a:r>
            <a:endParaRPr sz="1000">
              <a:solidFill>
                <a:schemeClr val="hlink"/>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a:solidFill>
                <a:srgbClr val="002B3A"/>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b="1" sz="1200">
              <a:solidFill>
                <a:schemeClr val="dk2"/>
              </a:solidFill>
              <a:latin typeface="Montserrat"/>
              <a:ea typeface="Montserrat"/>
              <a:cs typeface="Montserrat"/>
              <a:sym typeface="Montserrat"/>
            </a:endParaRPr>
          </a:p>
        </p:txBody>
      </p:sp>
      <p:sp>
        <p:nvSpPr>
          <p:cNvPr id="141" name="Google Shape;141;p31"/>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sp>
        <p:nvSpPr>
          <p:cNvPr id="142" name="Google Shape;142;p31"/>
          <p:cNvSpPr/>
          <p:nvPr/>
        </p:nvSpPr>
        <p:spPr>
          <a:xfrm>
            <a:off x="523925" y="1861475"/>
            <a:ext cx="459600" cy="457200"/>
          </a:xfrm>
          <a:prstGeom prst="ellipse">
            <a:avLst/>
          </a:prstGeom>
          <a:solidFill>
            <a:schemeClr val="lt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2000">
                <a:solidFill>
                  <a:schemeClr val="dk1"/>
                </a:solidFill>
                <a:latin typeface="Montserrat Alternates Black"/>
                <a:ea typeface="Montserrat Alternates Black"/>
                <a:cs typeface="Montserrat Alternates Black"/>
                <a:sym typeface="Montserrat Alternates Black"/>
              </a:rPr>
              <a:t>1</a:t>
            </a:r>
            <a:endParaRPr sz="2000">
              <a:solidFill>
                <a:schemeClr val="dk1"/>
              </a:solidFill>
              <a:latin typeface="Montserrat"/>
              <a:ea typeface="Montserrat"/>
              <a:cs typeface="Montserrat"/>
              <a:sym typeface="Montserrat"/>
            </a:endParaRPr>
          </a:p>
        </p:txBody>
      </p:sp>
      <p:sp>
        <p:nvSpPr>
          <p:cNvPr id="143" name="Google Shape;143;p31"/>
          <p:cNvSpPr/>
          <p:nvPr/>
        </p:nvSpPr>
        <p:spPr>
          <a:xfrm>
            <a:off x="2915062" y="1861475"/>
            <a:ext cx="459600" cy="457200"/>
          </a:xfrm>
          <a:prstGeom prst="ellipse">
            <a:avLst/>
          </a:prstGeom>
          <a:solidFill>
            <a:schemeClr val="lt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2000">
                <a:solidFill>
                  <a:schemeClr val="dk1"/>
                </a:solidFill>
                <a:latin typeface="Montserrat Alternates Black"/>
                <a:ea typeface="Montserrat Alternates Black"/>
                <a:cs typeface="Montserrat Alternates Black"/>
                <a:sym typeface="Montserrat Alternates Black"/>
              </a:rPr>
              <a:t>2</a:t>
            </a:r>
            <a:endParaRPr sz="2000">
              <a:solidFill>
                <a:schemeClr val="dk1"/>
              </a:solidFill>
              <a:latin typeface="Montserrat"/>
              <a:ea typeface="Montserrat"/>
              <a:cs typeface="Montserrat"/>
              <a:sym typeface="Montserrat"/>
            </a:endParaRPr>
          </a:p>
        </p:txBody>
      </p:sp>
      <p:sp>
        <p:nvSpPr>
          <p:cNvPr id="144" name="Google Shape;144;p31"/>
          <p:cNvSpPr/>
          <p:nvPr/>
        </p:nvSpPr>
        <p:spPr>
          <a:xfrm>
            <a:off x="5404500" y="1861475"/>
            <a:ext cx="459600" cy="457200"/>
          </a:xfrm>
          <a:prstGeom prst="ellipse">
            <a:avLst/>
          </a:prstGeom>
          <a:solidFill>
            <a:schemeClr val="lt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2000">
                <a:solidFill>
                  <a:schemeClr val="dk1"/>
                </a:solidFill>
                <a:latin typeface="Montserrat Alternates Black"/>
                <a:ea typeface="Montserrat Alternates Black"/>
                <a:cs typeface="Montserrat Alternates Black"/>
                <a:sym typeface="Montserrat Alternates Black"/>
              </a:rPr>
              <a:t>3</a:t>
            </a:r>
            <a:endParaRPr sz="2000">
              <a:solidFill>
                <a:schemeClr val="dk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graphicFrame>
        <p:nvGraphicFramePr>
          <p:cNvPr id="149" name="Google Shape;149;p32"/>
          <p:cNvGraphicFramePr/>
          <p:nvPr/>
        </p:nvGraphicFramePr>
        <p:xfrm>
          <a:off x="472665" y="1203411"/>
          <a:ext cx="3000000" cy="3000000"/>
        </p:xfrm>
        <a:graphic>
          <a:graphicData uri="http://schemas.openxmlformats.org/drawingml/2006/table">
            <a:tbl>
              <a:tblPr>
                <a:noFill/>
                <a:tableStyleId>{550D4A1E-C069-4A8B-AB24-1B150CD244E5}</a:tableStyleId>
              </a:tblPr>
              <a:tblGrid>
                <a:gridCol w="2341725"/>
                <a:gridCol w="2970100"/>
                <a:gridCol w="3024875"/>
              </a:tblGrid>
              <a:tr h="384975">
                <a:tc>
                  <a:txBody>
                    <a:bodyPr/>
                    <a:lstStyle/>
                    <a:p>
                      <a:pPr indent="0" lvl="0" marL="0" rtl="0" algn="l">
                        <a:lnSpc>
                          <a:spcPct val="100000"/>
                        </a:lnSpc>
                        <a:spcBef>
                          <a:spcPts val="0"/>
                        </a:spcBef>
                        <a:spcAft>
                          <a:spcPts val="0"/>
                        </a:spcAft>
                        <a:buNone/>
                      </a:pPr>
                      <a:r>
                        <a:rPr b="1" lang="en" sz="1000">
                          <a:solidFill>
                            <a:schemeClr val="dk2"/>
                          </a:solidFill>
                          <a:latin typeface="Montserrat Alternates"/>
                          <a:ea typeface="Montserrat Alternates"/>
                          <a:cs typeface="Montserrat Alternates"/>
                          <a:sym typeface="Montserrat Alternates"/>
                        </a:rPr>
                        <a:t>Our business goals</a:t>
                      </a:r>
                      <a:endParaRPr b="1" sz="1000">
                        <a:solidFill>
                          <a:schemeClr val="dk2"/>
                        </a:solidFill>
                        <a:latin typeface="Montserrat Alternates"/>
                        <a:ea typeface="Montserrat Alternates"/>
                        <a:cs typeface="Montserrat Alternates"/>
                        <a:sym typeface="Montserrat Alternates"/>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4C46"/>
                    </a:solidFill>
                  </a:tcPr>
                </a:tc>
                <a:tc>
                  <a:txBody>
                    <a:bodyPr/>
                    <a:lstStyle/>
                    <a:p>
                      <a:pPr indent="0" lvl="0" marL="0" rtl="0" algn="l">
                        <a:lnSpc>
                          <a:spcPct val="100000"/>
                        </a:lnSpc>
                        <a:spcBef>
                          <a:spcPts val="0"/>
                        </a:spcBef>
                        <a:spcAft>
                          <a:spcPts val="0"/>
                        </a:spcAft>
                        <a:buNone/>
                      </a:pPr>
                      <a:r>
                        <a:rPr b="1" lang="en" sz="1000">
                          <a:solidFill>
                            <a:schemeClr val="dk2"/>
                          </a:solidFill>
                          <a:latin typeface="Montserrat Alternates"/>
                          <a:ea typeface="Montserrat Alternates"/>
                          <a:cs typeface="Montserrat Alternates"/>
                          <a:sym typeface="Montserrat Alternates"/>
                        </a:rPr>
                        <a:t>Our goals on social</a:t>
                      </a:r>
                      <a:endParaRPr b="1" sz="1000">
                        <a:solidFill>
                          <a:schemeClr val="dk2"/>
                        </a:solidFill>
                        <a:latin typeface="Montserrat Alternates"/>
                        <a:ea typeface="Montserrat Alternates"/>
                        <a:cs typeface="Montserrat Alternates"/>
                        <a:sym typeface="Montserrat Alternates"/>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42D49C"/>
                    </a:solidFill>
                  </a:tcPr>
                </a:tc>
                <a:tc>
                  <a:txBody>
                    <a:bodyPr/>
                    <a:lstStyle/>
                    <a:p>
                      <a:pPr indent="0" lvl="0" marL="0" rtl="0" algn="l">
                        <a:lnSpc>
                          <a:spcPct val="100000"/>
                        </a:lnSpc>
                        <a:spcBef>
                          <a:spcPts val="0"/>
                        </a:spcBef>
                        <a:spcAft>
                          <a:spcPts val="0"/>
                        </a:spcAft>
                        <a:buNone/>
                      </a:pPr>
                      <a:r>
                        <a:rPr b="1" lang="en" sz="1000">
                          <a:solidFill>
                            <a:schemeClr val="dk2"/>
                          </a:solidFill>
                          <a:latin typeface="Montserrat Alternates"/>
                          <a:ea typeface="Montserrat Alternates"/>
                          <a:cs typeface="Montserrat Alternates"/>
                          <a:sym typeface="Montserrat Alternates"/>
                        </a:rPr>
                        <a:t>Our metrics</a:t>
                      </a:r>
                      <a:endParaRPr b="1" sz="1000">
                        <a:solidFill>
                          <a:schemeClr val="dk2"/>
                        </a:solidFill>
                        <a:latin typeface="Montserrat Alternates"/>
                        <a:ea typeface="Montserrat Alternates"/>
                        <a:cs typeface="Montserrat Alternates"/>
                        <a:sym typeface="Montserrat Alternates"/>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87F8AE"/>
                    </a:solidFill>
                  </a:tcPr>
                </a:tc>
              </a:tr>
              <a:tr h="627825">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Help potential customers find us</a:t>
                      </a:r>
                      <a:endParaRPr b="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Awareness</a:t>
                      </a:r>
                      <a:br>
                        <a:rPr b="1" lang="en" sz="900">
                          <a:solidFill>
                            <a:srgbClr val="012B3A"/>
                          </a:solidFill>
                          <a:latin typeface="Montserrat"/>
                          <a:ea typeface="Montserrat"/>
                          <a:cs typeface="Montserrat"/>
                          <a:sym typeface="Montserrat"/>
                        </a:rPr>
                      </a:br>
                      <a:r>
                        <a:rPr i="1" lang="en" sz="900">
                          <a:solidFill>
                            <a:srgbClr val="012B3A"/>
                          </a:solidFill>
                          <a:latin typeface="Montserrat"/>
                          <a:ea typeface="Montserrat"/>
                          <a:cs typeface="Montserrat"/>
                          <a:sym typeface="Montserrat"/>
                        </a:rPr>
                        <a:t>(these metrics illuminate your current </a:t>
                      </a:r>
                      <a:br>
                        <a:rPr i="1" lang="en" sz="900">
                          <a:solidFill>
                            <a:srgbClr val="012B3A"/>
                          </a:solidFill>
                          <a:latin typeface="Montserrat"/>
                          <a:ea typeface="Montserrat"/>
                          <a:cs typeface="Montserrat"/>
                          <a:sym typeface="Montserrat"/>
                        </a:rPr>
                      </a:br>
                      <a:r>
                        <a:rPr i="1" lang="en" sz="900">
                          <a:solidFill>
                            <a:srgbClr val="012B3A"/>
                          </a:solidFill>
                          <a:latin typeface="Montserrat"/>
                          <a:ea typeface="Montserrat"/>
                          <a:cs typeface="Montserrat"/>
                          <a:sym typeface="Montserrat"/>
                        </a:rPr>
                        <a:t>and potential audience)</a:t>
                      </a:r>
                      <a:endParaRPr i="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900">
                          <a:solidFill>
                            <a:srgbClr val="012B3A"/>
                          </a:solidFill>
                          <a:latin typeface="Montserrat"/>
                          <a:ea typeface="Montserrat"/>
                          <a:cs typeface="Montserrat"/>
                          <a:sym typeface="Montserrat"/>
                        </a:rPr>
                        <a:t>Reach, impressions, follower growth, shares, etc. </a:t>
                      </a:r>
                      <a:endParaRPr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786325">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Convince people to choose us</a:t>
                      </a:r>
                      <a:endParaRPr b="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Engagement</a:t>
                      </a:r>
                      <a:r>
                        <a:rPr b="1" i="1" lang="en" sz="900">
                          <a:solidFill>
                            <a:srgbClr val="012B3A"/>
                          </a:solidFill>
                          <a:latin typeface="Montserrat"/>
                          <a:ea typeface="Montserrat"/>
                          <a:cs typeface="Montserrat"/>
                          <a:sym typeface="Montserrat"/>
                        </a:rPr>
                        <a:t> </a:t>
                      </a:r>
                      <a:br>
                        <a:rPr b="1" i="1" lang="en" sz="900">
                          <a:solidFill>
                            <a:srgbClr val="012B3A"/>
                          </a:solidFill>
                          <a:latin typeface="Montserrat"/>
                          <a:ea typeface="Montserrat"/>
                          <a:cs typeface="Montserrat"/>
                          <a:sym typeface="Montserrat"/>
                        </a:rPr>
                      </a:br>
                      <a:r>
                        <a:rPr i="1" lang="en" sz="900">
                          <a:solidFill>
                            <a:srgbClr val="012B3A"/>
                          </a:solidFill>
                          <a:latin typeface="Montserrat"/>
                          <a:ea typeface="Montserrat"/>
                          <a:cs typeface="Montserrat"/>
                          <a:sym typeface="Montserrat"/>
                        </a:rPr>
                        <a:t>(these metrics show how audiences are interacting with you)</a:t>
                      </a:r>
                      <a:endParaRPr i="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900">
                          <a:solidFill>
                            <a:srgbClr val="012B3A"/>
                          </a:solidFill>
                          <a:latin typeface="Montserrat"/>
                          <a:ea typeface="Montserrat"/>
                          <a:cs typeface="Montserrat"/>
                          <a:sym typeface="Montserrat"/>
                        </a:rPr>
                        <a:t>Comments, likes, @mentions, etc.</a:t>
                      </a:r>
                      <a:endParaRPr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804550">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Sell the product!</a:t>
                      </a:r>
                      <a:endParaRPr b="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Conversions</a:t>
                      </a:r>
                      <a:r>
                        <a:rPr b="1" i="1" lang="en" sz="900">
                          <a:solidFill>
                            <a:srgbClr val="012B3A"/>
                          </a:solidFill>
                          <a:latin typeface="Montserrat"/>
                          <a:ea typeface="Montserrat"/>
                          <a:cs typeface="Montserrat"/>
                          <a:sym typeface="Montserrat"/>
                        </a:rPr>
                        <a:t> </a:t>
                      </a:r>
                      <a:br>
                        <a:rPr i="1" lang="en" sz="900">
                          <a:solidFill>
                            <a:srgbClr val="012B3A"/>
                          </a:solidFill>
                          <a:latin typeface="Montserrat"/>
                          <a:ea typeface="Montserrat"/>
                          <a:cs typeface="Montserrat"/>
                          <a:sym typeface="Montserrat"/>
                        </a:rPr>
                      </a:br>
                      <a:r>
                        <a:rPr i="1" lang="en" sz="900">
                          <a:solidFill>
                            <a:srgbClr val="012B3A"/>
                          </a:solidFill>
                          <a:latin typeface="Montserrat"/>
                          <a:ea typeface="Montserrat"/>
                          <a:cs typeface="Montserrat"/>
                          <a:sym typeface="Montserrat"/>
                        </a:rPr>
                        <a:t>(these metrics demonstrate the effectiveness of your social engagement)</a:t>
                      </a:r>
                      <a:endParaRPr i="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900">
                          <a:solidFill>
                            <a:srgbClr val="012B3A"/>
                          </a:solidFill>
                          <a:latin typeface="Montserrat"/>
                          <a:ea typeface="Montserrat"/>
                          <a:cs typeface="Montserrat"/>
                          <a:sym typeface="Montserrat"/>
                        </a:rPr>
                        <a:t>Website clicks, email signups, sales, etc.</a:t>
                      </a:r>
                      <a:endParaRPr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786325">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Keep customers happy and earn their loyalty</a:t>
                      </a:r>
                      <a:endParaRPr b="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n" sz="900">
                          <a:solidFill>
                            <a:srgbClr val="012B3A"/>
                          </a:solidFill>
                          <a:latin typeface="Montserrat"/>
                          <a:ea typeface="Montserrat"/>
                          <a:cs typeface="Montserrat"/>
                          <a:sym typeface="Montserrat"/>
                        </a:rPr>
                        <a:t>Consumer Sentiment</a:t>
                      </a:r>
                      <a:r>
                        <a:rPr i="1" lang="en" sz="900">
                          <a:solidFill>
                            <a:srgbClr val="012B3A"/>
                          </a:solidFill>
                          <a:latin typeface="Montserrat"/>
                          <a:ea typeface="Montserrat"/>
                          <a:cs typeface="Montserrat"/>
                          <a:sym typeface="Montserrat"/>
                        </a:rPr>
                        <a:t> </a:t>
                      </a:r>
                      <a:br>
                        <a:rPr i="1" lang="en" sz="900">
                          <a:solidFill>
                            <a:srgbClr val="012B3A"/>
                          </a:solidFill>
                          <a:latin typeface="Montserrat"/>
                          <a:ea typeface="Montserrat"/>
                          <a:cs typeface="Montserrat"/>
                          <a:sym typeface="Montserrat"/>
                        </a:rPr>
                      </a:br>
                      <a:r>
                        <a:rPr i="1" lang="en" sz="900">
                          <a:solidFill>
                            <a:srgbClr val="012B3A"/>
                          </a:solidFill>
                          <a:latin typeface="Montserrat"/>
                          <a:ea typeface="Montserrat"/>
                          <a:cs typeface="Montserrat"/>
                          <a:sym typeface="Montserrat"/>
                        </a:rPr>
                        <a:t>(these metrics reflect how active customers think and feel about your brand)</a:t>
                      </a:r>
                      <a:endParaRPr i="1"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900">
                          <a:solidFill>
                            <a:srgbClr val="012B3A"/>
                          </a:solidFill>
                          <a:latin typeface="Montserrat"/>
                          <a:ea typeface="Montserrat"/>
                          <a:cs typeface="Montserrat"/>
                          <a:sym typeface="Montserrat"/>
                        </a:rPr>
                        <a:t>Testimonials, social media sentiment, average response time (for social customer service/support) etc.</a:t>
                      </a:r>
                      <a:endParaRPr sz="900">
                        <a:solidFill>
                          <a:srgbClr val="012B3A"/>
                        </a:solidFill>
                        <a:latin typeface="Montserrat"/>
                        <a:ea typeface="Montserrat"/>
                        <a:cs typeface="Montserrat"/>
                        <a:sym typeface="Montserrat"/>
                      </a:endParaRPr>
                    </a:p>
                  </a:txBody>
                  <a:tcPr marT="91425" marB="91425" marR="274300" marL="2743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bl>
          </a:graphicData>
        </a:graphic>
      </p:graphicFrame>
      <p:sp>
        <p:nvSpPr>
          <p:cNvPr id="150" name="Google Shape;150;p32"/>
          <p:cNvSpPr txBox="1"/>
          <p:nvPr/>
        </p:nvSpPr>
        <p:spPr>
          <a:xfrm>
            <a:off x="430500" y="346700"/>
            <a:ext cx="5246400" cy="376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200">
                <a:solidFill>
                  <a:srgbClr val="FFFFFF"/>
                </a:solidFill>
                <a:latin typeface="Montserrat Alternates"/>
                <a:ea typeface="Montserrat Alternates"/>
                <a:cs typeface="Montserrat Alternates"/>
                <a:sym typeface="Montserrat Alternates"/>
              </a:rPr>
              <a:t>How your social goals align to your business goals</a:t>
            </a:r>
            <a:endParaRPr b="1" sz="2200">
              <a:solidFill>
                <a:srgbClr val="FFFFFF"/>
              </a:solidFill>
              <a:latin typeface="Montserrat Alternates"/>
              <a:ea typeface="Montserrat Alternates"/>
              <a:cs typeface="Montserrat Alternates"/>
              <a:sym typeface="Montserrat Alternate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3"/>
          <p:cNvSpPr txBox="1"/>
          <p:nvPr/>
        </p:nvSpPr>
        <p:spPr>
          <a:xfrm>
            <a:off x="472675" y="637250"/>
            <a:ext cx="58467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accent2"/>
                </a:solidFill>
                <a:latin typeface="Montserrat Alternates"/>
                <a:ea typeface="Montserrat Alternates"/>
                <a:cs typeface="Montserrat Alternates"/>
                <a:sym typeface="Montserrat Alternates"/>
              </a:rPr>
              <a:t>Social Media</a:t>
            </a:r>
            <a:r>
              <a:rPr b="1" lang="en" sz="4000">
                <a:solidFill>
                  <a:schemeClr val="lt1"/>
                </a:solidFill>
                <a:latin typeface="Montserrat Alternates"/>
                <a:ea typeface="Montserrat Alternates"/>
                <a:cs typeface="Montserrat Alternates"/>
                <a:sym typeface="Montserrat Alternates"/>
              </a:rPr>
              <a:t> Goals</a:t>
            </a:r>
            <a:endParaRPr sz="3200">
              <a:solidFill>
                <a:schemeClr val="dk1"/>
              </a:solidFill>
              <a:latin typeface="Montserrat Alternates ExtraBold"/>
              <a:ea typeface="Montserrat Alternates ExtraBold"/>
              <a:cs typeface="Montserrat Alternates ExtraBold"/>
              <a:sym typeface="Montserrat Alternates ExtraBold"/>
            </a:endParaRPr>
          </a:p>
        </p:txBody>
      </p:sp>
      <p:sp>
        <p:nvSpPr>
          <p:cNvPr id="156" name="Google Shape;156;p33"/>
          <p:cNvSpPr txBox="1"/>
          <p:nvPr/>
        </p:nvSpPr>
        <p:spPr>
          <a:xfrm>
            <a:off x="472675" y="1135900"/>
            <a:ext cx="5390700" cy="4878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 sz="1600">
                <a:solidFill>
                  <a:schemeClr val="accent2"/>
                </a:solidFill>
                <a:latin typeface="Montserrat"/>
                <a:ea typeface="Montserrat"/>
                <a:cs typeface="Montserrat"/>
                <a:sym typeface="Montserrat"/>
              </a:rPr>
              <a:t>By [date], we will:</a:t>
            </a:r>
            <a:endParaRPr sz="1100">
              <a:solidFill>
                <a:schemeClr val="accent2"/>
              </a:solidFill>
              <a:latin typeface="Montserrat"/>
              <a:ea typeface="Montserrat"/>
              <a:cs typeface="Montserrat"/>
              <a:sym typeface="Montserrat"/>
            </a:endParaRPr>
          </a:p>
        </p:txBody>
      </p:sp>
      <p:sp>
        <p:nvSpPr>
          <p:cNvPr id="157" name="Google Shape;157;p33"/>
          <p:cNvSpPr/>
          <p:nvPr/>
        </p:nvSpPr>
        <p:spPr>
          <a:xfrm>
            <a:off x="643525" y="2077450"/>
            <a:ext cx="606600" cy="712800"/>
          </a:xfrm>
          <a:prstGeom prst="roundRect">
            <a:avLst>
              <a:gd fmla="val 16667" name="adj"/>
            </a:avLst>
          </a:pr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600">
                <a:solidFill>
                  <a:schemeClr val="lt1"/>
                </a:solidFill>
                <a:latin typeface="Montserrat"/>
                <a:ea typeface="Montserrat"/>
                <a:cs typeface="Montserrat"/>
                <a:sym typeface="Montserrat"/>
              </a:rPr>
              <a:t>1</a:t>
            </a:r>
            <a:endParaRPr b="1" sz="2400">
              <a:solidFill>
                <a:schemeClr val="lt1"/>
              </a:solidFill>
              <a:latin typeface="Montserrat"/>
              <a:ea typeface="Montserrat"/>
              <a:cs typeface="Montserrat"/>
              <a:sym typeface="Montserrat"/>
            </a:endParaRPr>
          </a:p>
        </p:txBody>
      </p:sp>
      <p:sp>
        <p:nvSpPr>
          <p:cNvPr id="158" name="Google Shape;158;p33"/>
          <p:cNvSpPr/>
          <p:nvPr/>
        </p:nvSpPr>
        <p:spPr>
          <a:xfrm>
            <a:off x="643525" y="3471600"/>
            <a:ext cx="606600" cy="712800"/>
          </a:xfrm>
          <a:prstGeom prst="roundRect">
            <a:avLst>
              <a:gd fmla="val 16667" name="adj"/>
            </a:avLst>
          </a:pr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600">
                <a:solidFill>
                  <a:schemeClr val="lt1"/>
                </a:solidFill>
                <a:latin typeface="Montserrat"/>
                <a:ea typeface="Montserrat"/>
                <a:cs typeface="Montserrat"/>
                <a:sym typeface="Montserrat"/>
              </a:rPr>
              <a:t>2</a:t>
            </a:r>
            <a:endParaRPr b="1" sz="2400">
              <a:solidFill>
                <a:schemeClr val="lt1"/>
              </a:solidFill>
              <a:latin typeface="Montserrat"/>
              <a:ea typeface="Montserrat"/>
              <a:cs typeface="Montserrat"/>
              <a:sym typeface="Montserrat"/>
            </a:endParaRPr>
          </a:p>
        </p:txBody>
      </p:sp>
      <p:sp>
        <p:nvSpPr>
          <p:cNvPr id="159" name="Google Shape;159;p33"/>
          <p:cNvSpPr/>
          <p:nvPr/>
        </p:nvSpPr>
        <p:spPr>
          <a:xfrm>
            <a:off x="4747150" y="2053775"/>
            <a:ext cx="606600" cy="712800"/>
          </a:xfrm>
          <a:prstGeom prst="roundRect">
            <a:avLst>
              <a:gd fmla="val 16667" name="adj"/>
            </a:avLst>
          </a:pr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600">
                <a:solidFill>
                  <a:schemeClr val="lt1"/>
                </a:solidFill>
                <a:latin typeface="Montserrat"/>
                <a:ea typeface="Montserrat"/>
                <a:cs typeface="Montserrat"/>
                <a:sym typeface="Montserrat"/>
              </a:rPr>
              <a:t>3</a:t>
            </a:r>
            <a:endParaRPr b="1" sz="2400">
              <a:solidFill>
                <a:schemeClr val="lt1"/>
              </a:solidFill>
              <a:latin typeface="Montserrat"/>
              <a:ea typeface="Montserrat"/>
              <a:cs typeface="Montserrat"/>
              <a:sym typeface="Montserrat"/>
            </a:endParaRPr>
          </a:p>
        </p:txBody>
      </p:sp>
      <p:sp>
        <p:nvSpPr>
          <p:cNvPr id="160" name="Google Shape;160;p33"/>
          <p:cNvSpPr/>
          <p:nvPr/>
        </p:nvSpPr>
        <p:spPr>
          <a:xfrm>
            <a:off x="4747150" y="3471600"/>
            <a:ext cx="606600" cy="712800"/>
          </a:xfrm>
          <a:prstGeom prst="roundRect">
            <a:avLst>
              <a:gd fmla="val 16667" name="adj"/>
            </a:avLst>
          </a:pr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600">
                <a:solidFill>
                  <a:schemeClr val="lt1"/>
                </a:solidFill>
                <a:latin typeface="Montserrat"/>
                <a:ea typeface="Montserrat"/>
                <a:cs typeface="Montserrat"/>
                <a:sym typeface="Montserrat"/>
              </a:rPr>
              <a:t>4</a:t>
            </a:r>
            <a:endParaRPr b="1" sz="2400">
              <a:solidFill>
                <a:schemeClr val="lt1"/>
              </a:solidFill>
              <a:latin typeface="Montserrat"/>
              <a:ea typeface="Montserrat"/>
              <a:cs typeface="Montserrat"/>
              <a:sym typeface="Montserrat"/>
            </a:endParaRPr>
          </a:p>
        </p:txBody>
      </p:sp>
      <p:sp>
        <p:nvSpPr>
          <p:cNvPr id="161" name="Google Shape;161;p33"/>
          <p:cNvSpPr txBox="1"/>
          <p:nvPr/>
        </p:nvSpPr>
        <p:spPr>
          <a:xfrm>
            <a:off x="1463875" y="2077450"/>
            <a:ext cx="2851200" cy="712800"/>
          </a:xfrm>
          <a:prstGeom prst="rect">
            <a:avLst/>
          </a:prstGeom>
          <a:noFill/>
          <a:ln>
            <a:noFill/>
          </a:ln>
        </p:spPr>
        <p:txBody>
          <a:bodyPr anchorCtr="0" anchor="t" bIns="91425" lIns="57150" spcFirstLastPara="1" rIns="91425" wrap="square" tIns="91425">
            <a:noAutofit/>
          </a:bodyPr>
          <a:lstStyle/>
          <a:p>
            <a:pPr indent="0" lvl="0" marL="0" rtl="0" algn="l">
              <a:spcBef>
                <a:spcPts val="0"/>
              </a:spcBef>
              <a:spcAft>
                <a:spcPts val="0"/>
              </a:spcAft>
              <a:buNone/>
            </a:pPr>
            <a:r>
              <a:rPr lang="en" sz="1200">
                <a:solidFill>
                  <a:schemeClr val="dk1"/>
                </a:solidFill>
                <a:latin typeface="Muli"/>
                <a:ea typeface="Muli"/>
                <a:cs typeface="Muli"/>
                <a:sym typeface="Muli"/>
              </a:rPr>
              <a:t>[Insert S.M.A.R.T goal here — eg. </a:t>
            </a:r>
            <a:r>
              <a:rPr i="1" lang="en" sz="1200">
                <a:solidFill>
                  <a:schemeClr val="dk1"/>
                </a:solidFill>
                <a:latin typeface="Muli"/>
                <a:ea typeface="Muli"/>
                <a:cs typeface="Muli"/>
                <a:sym typeface="Muli"/>
              </a:rPr>
              <a:t>“We will grow our Instagram audience by 50 new followers per week.”</a:t>
            </a:r>
            <a:r>
              <a:rPr lang="en" sz="1200">
                <a:solidFill>
                  <a:schemeClr val="dk1"/>
                </a:solidFill>
                <a:latin typeface="Muli"/>
                <a:ea typeface="Muli"/>
                <a:cs typeface="Muli"/>
                <a:sym typeface="Muli"/>
              </a:rPr>
              <a:t>]</a:t>
            </a:r>
            <a:endParaRPr sz="1200">
              <a:solidFill>
                <a:schemeClr val="dk1"/>
              </a:solidFill>
              <a:latin typeface="Muli"/>
              <a:ea typeface="Muli"/>
              <a:cs typeface="Muli"/>
              <a:sym typeface="Muli"/>
            </a:endParaRPr>
          </a:p>
          <a:p>
            <a:pPr indent="0" lvl="0" marL="0" rtl="0" algn="l">
              <a:lnSpc>
                <a:spcPct val="115000"/>
              </a:lnSpc>
              <a:spcBef>
                <a:spcPts val="0"/>
              </a:spcBef>
              <a:spcAft>
                <a:spcPts val="0"/>
              </a:spcAft>
              <a:buNone/>
            </a:pPr>
            <a:r>
              <a:t/>
            </a:r>
            <a:endParaRPr>
              <a:solidFill>
                <a:schemeClr val="dk1"/>
              </a:solidFill>
              <a:latin typeface="Montserrat Medium"/>
              <a:ea typeface="Montserrat Medium"/>
              <a:cs typeface="Montserrat Medium"/>
              <a:sym typeface="Montserrat Medium"/>
            </a:endParaRPr>
          </a:p>
        </p:txBody>
      </p:sp>
      <p:sp>
        <p:nvSpPr>
          <p:cNvPr id="162" name="Google Shape;162;p33"/>
          <p:cNvSpPr txBox="1"/>
          <p:nvPr/>
        </p:nvSpPr>
        <p:spPr>
          <a:xfrm>
            <a:off x="1463875" y="3471600"/>
            <a:ext cx="2851200" cy="712800"/>
          </a:xfrm>
          <a:prstGeom prst="rect">
            <a:avLst/>
          </a:prstGeom>
          <a:noFill/>
          <a:ln>
            <a:noFill/>
          </a:ln>
        </p:spPr>
        <p:txBody>
          <a:bodyPr anchorCtr="0" anchor="t" bIns="91425" lIns="57150" spcFirstLastPara="1" rIns="91425" wrap="square" tIns="91425">
            <a:noAutofit/>
          </a:bodyPr>
          <a:lstStyle/>
          <a:p>
            <a:pPr indent="0" lvl="0" marL="0" rtl="0" algn="l">
              <a:spcBef>
                <a:spcPts val="0"/>
              </a:spcBef>
              <a:spcAft>
                <a:spcPts val="0"/>
              </a:spcAft>
              <a:buNone/>
            </a:pPr>
            <a:r>
              <a:rPr lang="en" sz="1200">
                <a:solidFill>
                  <a:schemeClr val="dk1"/>
                </a:solidFill>
                <a:latin typeface="Muli"/>
                <a:ea typeface="Muli"/>
                <a:cs typeface="Muli"/>
                <a:sym typeface="Muli"/>
              </a:rPr>
              <a:t>[Insert S.M.A.R.T goal here — eg. </a:t>
            </a:r>
            <a:r>
              <a:rPr i="1" lang="en" sz="1200">
                <a:solidFill>
                  <a:schemeClr val="dk1"/>
                </a:solidFill>
                <a:latin typeface="Muli"/>
                <a:ea typeface="Muli"/>
                <a:cs typeface="Muli"/>
                <a:sym typeface="Muli"/>
              </a:rPr>
              <a:t>“We will grow our Instagram audience by 50 new followers per week.”</a:t>
            </a:r>
            <a:r>
              <a:rPr lang="en" sz="1200">
                <a:solidFill>
                  <a:schemeClr val="dk1"/>
                </a:solidFill>
                <a:latin typeface="Muli"/>
                <a:ea typeface="Muli"/>
                <a:cs typeface="Muli"/>
                <a:sym typeface="Muli"/>
              </a:rPr>
              <a:t>]</a:t>
            </a:r>
            <a:endParaRPr sz="1200">
              <a:solidFill>
                <a:schemeClr val="dk1"/>
              </a:solidFill>
              <a:latin typeface="Muli"/>
              <a:ea typeface="Muli"/>
              <a:cs typeface="Muli"/>
              <a:sym typeface="Muli"/>
            </a:endParaRPr>
          </a:p>
          <a:p>
            <a:pPr indent="0" lvl="0" marL="0" rtl="0" algn="l">
              <a:lnSpc>
                <a:spcPct val="115000"/>
              </a:lnSpc>
              <a:spcBef>
                <a:spcPts val="0"/>
              </a:spcBef>
              <a:spcAft>
                <a:spcPts val="0"/>
              </a:spcAft>
              <a:buNone/>
            </a:pPr>
            <a:r>
              <a:t/>
            </a:r>
            <a:endParaRPr>
              <a:solidFill>
                <a:schemeClr val="dk1"/>
              </a:solidFill>
              <a:latin typeface="Montserrat Medium"/>
              <a:ea typeface="Montserrat Medium"/>
              <a:cs typeface="Montserrat Medium"/>
              <a:sym typeface="Montserrat Medium"/>
            </a:endParaRPr>
          </a:p>
        </p:txBody>
      </p:sp>
      <p:sp>
        <p:nvSpPr>
          <p:cNvPr id="163" name="Google Shape;163;p33"/>
          <p:cNvSpPr txBox="1"/>
          <p:nvPr/>
        </p:nvSpPr>
        <p:spPr>
          <a:xfrm>
            <a:off x="5462800" y="2077450"/>
            <a:ext cx="2851200" cy="712800"/>
          </a:xfrm>
          <a:prstGeom prst="rect">
            <a:avLst/>
          </a:prstGeom>
          <a:noFill/>
          <a:ln>
            <a:noFill/>
          </a:ln>
        </p:spPr>
        <p:txBody>
          <a:bodyPr anchorCtr="0" anchor="t" bIns="91425" lIns="57150" spcFirstLastPara="1" rIns="91425" wrap="square" tIns="91425">
            <a:noAutofit/>
          </a:bodyPr>
          <a:lstStyle/>
          <a:p>
            <a:pPr indent="0" lvl="0" marL="0" rtl="0" algn="l">
              <a:spcBef>
                <a:spcPts val="0"/>
              </a:spcBef>
              <a:spcAft>
                <a:spcPts val="0"/>
              </a:spcAft>
              <a:buNone/>
            </a:pPr>
            <a:r>
              <a:rPr lang="en" sz="1200">
                <a:solidFill>
                  <a:schemeClr val="dk1"/>
                </a:solidFill>
                <a:latin typeface="Muli"/>
                <a:ea typeface="Muli"/>
                <a:cs typeface="Muli"/>
                <a:sym typeface="Muli"/>
              </a:rPr>
              <a:t>[Insert S.M.A.R.T goal here — eg. </a:t>
            </a:r>
            <a:r>
              <a:rPr i="1" lang="en" sz="1200">
                <a:solidFill>
                  <a:schemeClr val="dk1"/>
                </a:solidFill>
                <a:latin typeface="Muli"/>
                <a:ea typeface="Muli"/>
                <a:cs typeface="Muli"/>
                <a:sym typeface="Muli"/>
              </a:rPr>
              <a:t>“We will grow our Instagram audience by 50 new followers per week.”</a:t>
            </a:r>
            <a:r>
              <a:rPr lang="en" sz="1200">
                <a:solidFill>
                  <a:schemeClr val="dk1"/>
                </a:solidFill>
                <a:latin typeface="Muli"/>
                <a:ea typeface="Muli"/>
                <a:cs typeface="Muli"/>
                <a:sym typeface="Muli"/>
              </a:rPr>
              <a:t>]</a:t>
            </a:r>
            <a:endParaRPr sz="1200">
              <a:solidFill>
                <a:schemeClr val="dk1"/>
              </a:solidFill>
              <a:latin typeface="Muli"/>
              <a:ea typeface="Muli"/>
              <a:cs typeface="Muli"/>
              <a:sym typeface="Muli"/>
            </a:endParaRPr>
          </a:p>
          <a:p>
            <a:pPr indent="0" lvl="0" marL="0" rtl="0" algn="l">
              <a:lnSpc>
                <a:spcPct val="115000"/>
              </a:lnSpc>
              <a:spcBef>
                <a:spcPts val="0"/>
              </a:spcBef>
              <a:spcAft>
                <a:spcPts val="0"/>
              </a:spcAft>
              <a:buNone/>
            </a:pPr>
            <a:r>
              <a:t/>
            </a:r>
            <a:endParaRPr>
              <a:solidFill>
                <a:schemeClr val="dk1"/>
              </a:solidFill>
              <a:latin typeface="Montserrat Medium"/>
              <a:ea typeface="Montserrat Medium"/>
              <a:cs typeface="Montserrat Medium"/>
              <a:sym typeface="Montserrat Medium"/>
            </a:endParaRPr>
          </a:p>
        </p:txBody>
      </p:sp>
      <p:sp>
        <p:nvSpPr>
          <p:cNvPr id="164" name="Google Shape;164;p33"/>
          <p:cNvSpPr txBox="1"/>
          <p:nvPr/>
        </p:nvSpPr>
        <p:spPr>
          <a:xfrm>
            <a:off x="5462800" y="3471600"/>
            <a:ext cx="2851200" cy="712800"/>
          </a:xfrm>
          <a:prstGeom prst="rect">
            <a:avLst/>
          </a:prstGeom>
          <a:noFill/>
          <a:ln>
            <a:noFill/>
          </a:ln>
        </p:spPr>
        <p:txBody>
          <a:bodyPr anchorCtr="0" anchor="t" bIns="91425" lIns="57150" spcFirstLastPara="1" rIns="91425" wrap="square" tIns="91425">
            <a:noAutofit/>
          </a:bodyPr>
          <a:lstStyle/>
          <a:p>
            <a:pPr indent="0" lvl="0" marL="0" rtl="0" algn="l">
              <a:spcBef>
                <a:spcPts val="0"/>
              </a:spcBef>
              <a:spcAft>
                <a:spcPts val="0"/>
              </a:spcAft>
              <a:buNone/>
            </a:pPr>
            <a:r>
              <a:rPr lang="en" sz="1200">
                <a:solidFill>
                  <a:schemeClr val="dk1"/>
                </a:solidFill>
                <a:latin typeface="Muli"/>
                <a:ea typeface="Muli"/>
                <a:cs typeface="Muli"/>
                <a:sym typeface="Muli"/>
              </a:rPr>
              <a:t>[Insert S.M.A.R.T goal here — eg. </a:t>
            </a:r>
            <a:r>
              <a:rPr i="1" lang="en" sz="1200">
                <a:solidFill>
                  <a:schemeClr val="dk1"/>
                </a:solidFill>
                <a:latin typeface="Muli"/>
                <a:ea typeface="Muli"/>
                <a:cs typeface="Muli"/>
                <a:sym typeface="Muli"/>
              </a:rPr>
              <a:t>“We will grow our Instagram audience by 50 new followers per week.”</a:t>
            </a:r>
            <a:r>
              <a:rPr lang="en" sz="1200">
                <a:solidFill>
                  <a:schemeClr val="dk1"/>
                </a:solidFill>
                <a:latin typeface="Muli"/>
                <a:ea typeface="Muli"/>
                <a:cs typeface="Muli"/>
                <a:sym typeface="Muli"/>
              </a:rPr>
              <a:t>]</a:t>
            </a:r>
            <a:endParaRPr sz="1200">
              <a:solidFill>
                <a:schemeClr val="dk1"/>
              </a:solidFill>
              <a:latin typeface="Muli"/>
              <a:ea typeface="Muli"/>
              <a:cs typeface="Muli"/>
              <a:sym typeface="Muli"/>
            </a:endParaRPr>
          </a:p>
          <a:p>
            <a:pPr indent="0" lvl="0" marL="0" rtl="0" algn="l">
              <a:lnSpc>
                <a:spcPct val="115000"/>
              </a:lnSpc>
              <a:spcBef>
                <a:spcPts val="0"/>
              </a:spcBef>
              <a:spcAft>
                <a:spcPts val="0"/>
              </a:spcAft>
              <a:buNone/>
            </a:pPr>
            <a:r>
              <a:t/>
            </a:r>
            <a:endParaRPr>
              <a:solidFill>
                <a:schemeClr val="dk1"/>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4"/>
          <p:cNvSpPr txBox="1"/>
          <p:nvPr/>
        </p:nvSpPr>
        <p:spPr>
          <a:xfrm>
            <a:off x="362450" y="3036175"/>
            <a:ext cx="6661200" cy="1662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6000">
                <a:solidFill>
                  <a:schemeClr val="dk1"/>
                </a:solidFill>
                <a:latin typeface="Montserrat Alternates ExtraBold"/>
                <a:ea typeface="Montserrat Alternates ExtraBold"/>
                <a:cs typeface="Montserrat Alternates ExtraBold"/>
                <a:sym typeface="Montserrat Alternates ExtraBold"/>
              </a:rPr>
              <a:t>Target Audience</a:t>
            </a:r>
            <a:endParaRPr sz="6000">
              <a:solidFill>
                <a:schemeClr val="dk1"/>
              </a:solidFill>
              <a:latin typeface="Montserrat Alternates ExtraBold"/>
              <a:ea typeface="Montserrat Alternates ExtraBold"/>
              <a:cs typeface="Montserrat Alternates ExtraBold"/>
              <a:sym typeface="Montserrat Alternates ExtraBold"/>
            </a:endParaRPr>
          </a:p>
        </p:txBody>
      </p:sp>
      <p:grpSp>
        <p:nvGrpSpPr>
          <p:cNvPr id="170" name="Google Shape;170;p34"/>
          <p:cNvGrpSpPr/>
          <p:nvPr/>
        </p:nvGrpSpPr>
        <p:grpSpPr>
          <a:xfrm>
            <a:off x="283050" y="1635525"/>
            <a:ext cx="1837900" cy="1449575"/>
            <a:chOff x="283050" y="1635525"/>
            <a:chExt cx="1837900" cy="1449575"/>
          </a:xfrm>
        </p:grpSpPr>
        <p:pic>
          <p:nvPicPr>
            <p:cNvPr id="171" name="Google Shape;171;p34"/>
            <p:cNvPicPr preferRelativeResize="0"/>
            <p:nvPr/>
          </p:nvPicPr>
          <p:blipFill rotWithShape="1">
            <a:blip r:embed="rId3">
              <a:alphaModFix/>
            </a:blip>
            <a:srcRect b="0" l="21606" r="22720" t="0"/>
            <a:stretch/>
          </p:blipFill>
          <p:spPr>
            <a:xfrm>
              <a:off x="283050" y="1635525"/>
              <a:ext cx="1837900" cy="1449575"/>
            </a:xfrm>
            <a:prstGeom prst="rect">
              <a:avLst/>
            </a:prstGeom>
            <a:noFill/>
            <a:ln>
              <a:noFill/>
            </a:ln>
          </p:spPr>
        </p:pic>
        <p:pic>
          <p:nvPicPr>
            <p:cNvPr id="172" name="Google Shape;172;p34"/>
            <p:cNvPicPr preferRelativeResize="0"/>
            <p:nvPr/>
          </p:nvPicPr>
          <p:blipFill>
            <a:blip r:embed="rId4">
              <a:alphaModFix/>
            </a:blip>
            <a:stretch>
              <a:fillRect/>
            </a:stretch>
          </p:blipFill>
          <p:spPr>
            <a:xfrm>
              <a:off x="417587" y="1849625"/>
              <a:ext cx="1540175" cy="27245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5"/>
          <p:cNvSpPr txBox="1"/>
          <p:nvPr/>
        </p:nvSpPr>
        <p:spPr>
          <a:xfrm>
            <a:off x="472675" y="1348700"/>
            <a:ext cx="4278900" cy="457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Defining your audience</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178" name="Google Shape;178;p35"/>
          <p:cNvSpPr/>
          <p:nvPr/>
        </p:nvSpPr>
        <p:spPr>
          <a:xfrm>
            <a:off x="4944925" y="2399750"/>
            <a:ext cx="3598200" cy="16920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18287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Use the next slide to clearly and succinctly define who your target audience/customer/buyer persona(s) is.</a:t>
            </a:r>
            <a:endParaRPr sz="1200">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t/>
            </a:r>
            <a:endParaRPr b="1" sz="1200">
              <a:solidFill>
                <a:schemeClr val="hlink"/>
              </a:solidFill>
              <a:highlight>
                <a:schemeClr val="accent2"/>
              </a:highlight>
              <a:latin typeface="Montserrat"/>
              <a:ea typeface="Montserrat"/>
              <a:cs typeface="Montserrat"/>
              <a:sym typeface="Montserrat"/>
            </a:endParaRPr>
          </a:p>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 </a:t>
            </a:r>
            <a:r>
              <a:rPr lang="en" sz="1000">
                <a:solidFill>
                  <a:schemeClr val="hlink"/>
                </a:solidFill>
                <a:latin typeface="Montserrat"/>
                <a:ea typeface="Montserrat"/>
                <a:cs typeface="Montserrat"/>
                <a:sym typeface="Montserrat"/>
              </a:rPr>
              <a:t> </a:t>
            </a:r>
            <a:r>
              <a:rPr lang="en" sz="1000" u="sng">
                <a:solidFill>
                  <a:schemeClr val="hlink"/>
                </a:solidFill>
                <a:latin typeface="Montserrat"/>
                <a:ea typeface="Montserrat"/>
                <a:cs typeface="Montserrat"/>
                <a:sym typeface="Montserrat"/>
                <a:hlinkClick r:id="rId3"/>
              </a:rPr>
              <a:t>How To Build a Buyer Persona (Includes a Free Template)</a:t>
            </a:r>
            <a:endParaRPr b="1" sz="1200">
              <a:solidFill>
                <a:schemeClr val="dk2"/>
              </a:solidFill>
              <a:latin typeface="Montserrat"/>
              <a:ea typeface="Montserrat"/>
              <a:cs typeface="Montserrat"/>
              <a:sym typeface="Montserrat"/>
            </a:endParaRPr>
          </a:p>
        </p:txBody>
      </p:sp>
      <p:sp>
        <p:nvSpPr>
          <p:cNvPr id="179" name="Google Shape;179;p35"/>
          <p:cNvSpPr txBox="1"/>
          <p:nvPr/>
        </p:nvSpPr>
        <p:spPr>
          <a:xfrm>
            <a:off x="472675" y="2507000"/>
            <a:ext cx="3839400" cy="14775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a:solidFill>
                  <a:schemeClr val="hlink"/>
                </a:solidFill>
                <a:latin typeface="Montserrat"/>
                <a:ea typeface="Montserrat"/>
                <a:cs typeface="Montserrat"/>
                <a:sym typeface="Montserrat"/>
              </a:rPr>
              <a:t>Knowing </a:t>
            </a:r>
            <a:r>
              <a:rPr b="1" lang="en">
                <a:solidFill>
                  <a:schemeClr val="hlink"/>
                </a:solidFill>
                <a:latin typeface="Montserrat"/>
                <a:ea typeface="Montserrat"/>
                <a:cs typeface="Montserrat"/>
                <a:sym typeface="Montserrat"/>
              </a:rPr>
              <a:t>who your audience</a:t>
            </a:r>
            <a:r>
              <a:rPr lang="en">
                <a:solidFill>
                  <a:schemeClr val="hlink"/>
                </a:solidFill>
                <a:latin typeface="Montserrat"/>
                <a:ea typeface="Montserrat"/>
                <a:cs typeface="Montserrat"/>
                <a:sym typeface="Montserrat"/>
              </a:rPr>
              <a:t> is and </a:t>
            </a:r>
            <a:r>
              <a:rPr b="1" lang="en">
                <a:solidFill>
                  <a:schemeClr val="hlink"/>
                </a:solidFill>
                <a:latin typeface="Montserrat"/>
                <a:ea typeface="Montserrat"/>
                <a:cs typeface="Montserrat"/>
                <a:sym typeface="Montserrat"/>
              </a:rPr>
              <a:t>what they want to see</a:t>
            </a:r>
            <a:r>
              <a:rPr lang="en">
                <a:solidFill>
                  <a:schemeClr val="hlink"/>
                </a:solidFill>
                <a:latin typeface="Montserrat"/>
                <a:ea typeface="Montserrat"/>
                <a:cs typeface="Montserrat"/>
                <a:sym typeface="Montserrat"/>
              </a:rPr>
              <a:t> is key to creating content that they will like, comment on, and share. It’s also critical for planning how to turn followers into customers.</a:t>
            </a:r>
            <a:endParaRPr/>
          </a:p>
        </p:txBody>
      </p:sp>
      <p:sp>
        <p:nvSpPr>
          <p:cNvPr id="180" name="Google Shape;180;p35"/>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grpSp>
        <p:nvGrpSpPr>
          <p:cNvPr id="181" name="Google Shape;181;p35"/>
          <p:cNvGrpSpPr/>
          <p:nvPr/>
        </p:nvGrpSpPr>
        <p:grpSpPr>
          <a:xfrm>
            <a:off x="4528416" y="1953409"/>
            <a:ext cx="754500" cy="754500"/>
            <a:chOff x="5306716" y="817684"/>
            <a:chExt cx="754500" cy="754500"/>
          </a:xfrm>
        </p:grpSpPr>
        <p:sp>
          <p:nvSpPr>
            <p:cNvPr id="182" name="Google Shape;182;p35"/>
            <p:cNvSpPr/>
            <p:nvPr/>
          </p:nvSpPr>
          <p:spPr>
            <a:xfrm>
              <a:off x="5306716" y="817684"/>
              <a:ext cx="754500" cy="754500"/>
            </a:xfrm>
            <a:prstGeom prst="ellipse">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183" name="Google Shape;183;p35"/>
            <p:cNvPicPr preferRelativeResize="0"/>
            <p:nvPr/>
          </p:nvPicPr>
          <p:blipFill>
            <a:blip r:embed="rId4">
              <a:alphaModFix/>
            </a:blip>
            <a:stretch>
              <a:fillRect/>
            </a:stretch>
          </p:blipFill>
          <p:spPr>
            <a:xfrm>
              <a:off x="5457407" y="959657"/>
              <a:ext cx="452993" cy="470451"/>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graphicFrame>
        <p:nvGraphicFramePr>
          <p:cNvPr id="188" name="Google Shape;188;p36"/>
          <p:cNvGraphicFramePr/>
          <p:nvPr/>
        </p:nvGraphicFramePr>
        <p:xfrm>
          <a:off x="436350" y="813000"/>
          <a:ext cx="3000000" cy="3000000"/>
        </p:xfrm>
        <a:graphic>
          <a:graphicData uri="http://schemas.openxmlformats.org/drawingml/2006/table">
            <a:tbl>
              <a:tblPr>
                <a:noFill/>
                <a:tableStyleId>{3E3422C2-3503-4661-B059-B31C36E3DF8D}</a:tableStyleId>
              </a:tblPr>
              <a:tblGrid>
                <a:gridCol w="1254850"/>
                <a:gridCol w="2338075"/>
                <a:gridCol w="2466950"/>
                <a:gridCol w="2294275"/>
              </a:tblGrid>
              <a:tr h="100000">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Example job title(s)</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solidFill>
                            <a:schemeClr val="dk2"/>
                          </a:solidFill>
                          <a:latin typeface="Montserrat Medium"/>
                          <a:ea typeface="Montserrat Medium"/>
                          <a:cs typeface="Montserrat Medium"/>
                          <a:sym typeface="Montserrat Medium"/>
                        </a:rPr>
                        <a:t>[What sort of job titles does this person have?]</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r h="447825">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Demographics</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solidFill>
                            <a:schemeClr val="dk2"/>
                          </a:solidFill>
                          <a:latin typeface="Montserrat Medium"/>
                          <a:ea typeface="Montserrat Medium"/>
                          <a:cs typeface="Montserrat Medium"/>
                          <a:sym typeface="Montserrat Medium"/>
                        </a:rPr>
                        <a:t>[i.e., Country, age range, relationship or family life stage, etc.]</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r h="645325">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Preferred social network(s)</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solidFill>
                            <a:schemeClr val="dk2"/>
                          </a:solidFill>
                          <a:latin typeface="Montserrat Medium"/>
                          <a:ea typeface="Montserrat Medium"/>
                          <a:cs typeface="Montserrat Medium"/>
                          <a:sym typeface="Montserrat Medium"/>
                        </a:rPr>
                        <a:t>[What social media platform does this person use most often, i.e. where is the best place to connect with them?]</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r h="525175">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Brand affinities</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solidFill>
                            <a:schemeClr val="dk2"/>
                          </a:solidFill>
                          <a:latin typeface="Montserrat Medium"/>
                          <a:ea typeface="Montserrat Medium"/>
                          <a:cs typeface="Montserrat Medium"/>
                          <a:sym typeface="Montserrat Medium"/>
                        </a:rPr>
                        <a:t>[Which brands do they already interact with or admire on  social media?]</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r h="525175">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Budget (for your product/service)</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solidFill>
                            <a:schemeClr val="dk2"/>
                          </a:solidFill>
                          <a:latin typeface="Montserrat Medium"/>
                          <a:ea typeface="Montserrat Medium"/>
                          <a:cs typeface="Montserrat Medium"/>
                          <a:sym typeface="Montserrat Medium"/>
                        </a:rPr>
                        <a:t>[What do we know about how much they are willing or able to spend in our category?]</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r h="422100">
                <a:tc>
                  <a:txBody>
                    <a:bodyPr/>
                    <a:lstStyle/>
                    <a:p>
                      <a:pPr indent="0" lvl="0" marL="0" rtl="0" algn="l">
                        <a:spcBef>
                          <a:spcPts val="0"/>
                        </a:spcBef>
                        <a:spcAft>
                          <a:spcPts val="0"/>
                        </a:spcAft>
                        <a:buClr>
                          <a:srgbClr val="000000"/>
                        </a:buClr>
                        <a:buSzPts val="1100"/>
                        <a:buFont typeface="Arial"/>
                        <a:buNone/>
                      </a:pPr>
                      <a:r>
                        <a:rPr b="1" lang="en" sz="800">
                          <a:solidFill>
                            <a:schemeClr val="dk1"/>
                          </a:solidFill>
                          <a:latin typeface="Montserrat"/>
                          <a:ea typeface="Montserrat"/>
                          <a:cs typeface="Montserrat"/>
                          <a:sym typeface="Montserrat"/>
                        </a:rPr>
                        <a:t>Goals/aspirations</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Clr>
                          <a:srgbClr val="000000"/>
                        </a:buClr>
                        <a:buSzPts val="1100"/>
                        <a:buFont typeface="Arial"/>
                        <a:buNone/>
                      </a:pPr>
                      <a:r>
                        <a:rPr lang="en" sz="800">
                          <a:solidFill>
                            <a:schemeClr val="dk2"/>
                          </a:solidFill>
                          <a:latin typeface="Montserrat Medium"/>
                          <a:ea typeface="Montserrat Medium"/>
                          <a:cs typeface="Montserrat Medium"/>
                          <a:sym typeface="Montserrat Medium"/>
                        </a:rPr>
                        <a:t>[What do they aim for in life, and how do we product support them?]</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r h="422100">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Pain point(s)</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solidFill>
                            <a:schemeClr val="dk2"/>
                          </a:solidFill>
                          <a:latin typeface="Montserrat Medium"/>
                          <a:ea typeface="Montserrat Medium"/>
                          <a:cs typeface="Montserrat Medium"/>
                          <a:sym typeface="Montserrat Medium"/>
                        </a:rPr>
                        <a:t>[What is their biggest challenge or struggle?]</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r h="422100">
                <a:tc>
                  <a:txBody>
                    <a:bodyPr/>
                    <a:lstStyle/>
                    <a:p>
                      <a:pPr indent="0" lvl="0" marL="0" rtl="0" algn="l">
                        <a:spcBef>
                          <a:spcPts val="0"/>
                        </a:spcBef>
                        <a:spcAft>
                          <a:spcPts val="0"/>
                        </a:spcAft>
                        <a:buClr>
                          <a:srgbClr val="000000"/>
                        </a:buClr>
                        <a:buSzPts val="1100"/>
                        <a:buFont typeface="Arial"/>
                        <a:buNone/>
                      </a:pPr>
                      <a:r>
                        <a:rPr b="1" lang="en" sz="800">
                          <a:solidFill>
                            <a:schemeClr val="dk1"/>
                          </a:solidFill>
                          <a:latin typeface="Montserrat"/>
                          <a:ea typeface="Montserrat"/>
                          <a:cs typeface="Montserrat"/>
                          <a:sym typeface="Montserrat"/>
                        </a:rPr>
                        <a:t>How we help</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Clr>
                          <a:srgbClr val="000000"/>
                        </a:buClr>
                        <a:buSzPts val="1100"/>
                        <a:buFont typeface="Arial"/>
                        <a:buNone/>
                      </a:pPr>
                      <a:r>
                        <a:rPr lang="en" sz="800">
                          <a:solidFill>
                            <a:schemeClr val="dk2"/>
                          </a:solidFill>
                          <a:latin typeface="Montserrat Medium"/>
                          <a:ea typeface="Montserrat Medium"/>
                          <a:cs typeface="Montserrat Medium"/>
                          <a:sym typeface="Montserrat Medium"/>
                        </a:rPr>
                        <a:t>[How does our product solve their challenge?]</a:t>
                      </a:r>
                      <a:endParaRPr sz="800">
                        <a:solidFill>
                          <a:schemeClr val="dk2"/>
                        </a:solidFill>
                        <a:latin typeface="Montserrat Medium"/>
                        <a:ea typeface="Montserrat Medium"/>
                        <a:cs typeface="Montserrat Medium"/>
                        <a:sym typeface="Montserrat Medium"/>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6E6"/>
                    </a:solidFill>
                  </a:tcPr>
                </a:tc>
                <a:tc>
                  <a:txBody>
                    <a:bodyPr/>
                    <a:lstStyle/>
                    <a:p>
                      <a:pPr indent="0" lvl="0" marL="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B6FFE1"/>
                    </a:solidFill>
                  </a:tcPr>
                </a:tc>
                <a:tc>
                  <a:txBody>
                    <a:bodyPr/>
                    <a:lstStyle/>
                    <a:p>
                      <a:pPr indent="0" lvl="0" marL="0" rtl="0" algn="l">
                        <a:spcBef>
                          <a:spcPts val="0"/>
                        </a:spcBef>
                        <a:spcAft>
                          <a:spcPts val="0"/>
                        </a:spcAft>
                        <a:buNone/>
                      </a:pPr>
                      <a:r>
                        <a:t/>
                      </a:r>
                      <a:endParaRPr sz="9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bl>
          </a:graphicData>
        </a:graphic>
      </p:graphicFrame>
      <p:sp>
        <p:nvSpPr>
          <p:cNvPr id="189" name="Google Shape;189;p36"/>
          <p:cNvSpPr txBox="1"/>
          <p:nvPr/>
        </p:nvSpPr>
        <p:spPr>
          <a:xfrm>
            <a:off x="1691200" y="400575"/>
            <a:ext cx="2294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lt1"/>
                </a:solidFill>
                <a:latin typeface="Montserrat Alternates"/>
                <a:ea typeface="Montserrat Alternates"/>
                <a:cs typeface="Montserrat Alternates"/>
                <a:sym typeface="Montserrat Alternates"/>
              </a:rPr>
              <a:t>[</a:t>
            </a:r>
            <a:r>
              <a:rPr b="1" lang="en" sz="1200">
                <a:solidFill>
                  <a:schemeClr val="lt1"/>
                </a:solidFill>
                <a:latin typeface="Montserrat Alternates"/>
                <a:ea typeface="Montserrat Alternates"/>
                <a:cs typeface="Montserrat Alternates"/>
                <a:sym typeface="Montserrat Alternates"/>
              </a:rPr>
              <a:t>Persona</a:t>
            </a:r>
            <a:r>
              <a:rPr b="1" lang="en" sz="1200">
                <a:solidFill>
                  <a:schemeClr val="lt1"/>
                </a:solidFill>
                <a:latin typeface="Montserrat Alternates"/>
                <a:ea typeface="Montserrat Alternates"/>
                <a:cs typeface="Montserrat Alternates"/>
                <a:sym typeface="Montserrat Alternates"/>
              </a:rPr>
              <a:t> name #1]</a:t>
            </a:r>
            <a:endParaRPr sz="1200">
              <a:solidFill>
                <a:schemeClr val="lt1"/>
              </a:solidFill>
            </a:endParaRPr>
          </a:p>
        </p:txBody>
      </p:sp>
      <p:sp>
        <p:nvSpPr>
          <p:cNvPr id="190" name="Google Shape;190;p36"/>
          <p:cNvSpPr txBox="1"/>
          <p:nvPr/>
        </p:nvSpPr>
        <p:spPr>
          <a:xfrm>
            <a:off x="4029275" y="400575"/>
            <a:ext cx="2466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lt2"/>
                </a:solidFill>
                <a:latin typeface="Montserrat Alternates"/>
                <a:ea typeface="Montserrat Alternates"/>
                <a:cs typeface="Montserrat Alternates"/>
                <a:sym typeface="Montserrat Alternates"/>
              </a:rPr>
              <a:t>[</a:t>
            </a:r>
            <a:r>
              <a:rPr b="1" lang="en" sz="1200">
                <a:solidFill>
                  <a:schemeClr val="lt2"/>
                </a:solidFill>
                <a:latin typeface="Montserrat Alternates"/>
                <a:ea typeface="Montserrat Alternates"/>
                <a:cs typeface="Montserrat Alternates"/>
                <a:sym typeface="Montserrat Alternates"/>
              </a:rPr>
              <a:t>Persona</a:t>
            </a:r>
            <a:r>
              <a:rPr b="1" lang="en" sz="1200">
                <a:solidFill>
                  <a:schemeClr val="lt2"/>
                </a:solidFill>
                <a:latin typeface="Montserrat Alternates"/>
                <a:ea typeface="Montserrat Alternates"/>
                <a:cs typeface="Montserrat Alternates"/>
                <a:sym typeface="Montserrat Alternates"/>
              </a:rPr>
              <a:t> name #2]</a:t>
            </a:r>
            <a:endParaRPr sz="1200">
              <a:solidFill>
                <a:schemeClr val="lt2"/>
              </a:solidFill>
            </a:endParaRPr>
          </a:p>
        </p:txBody>
      </p:sp>
      <p:sp>
        <p:nvSpPr>
          <p:cNvPr id="191" name="Google Shape;191;p36"/>
          <p:cNvSpPr txBox="1"/>
          <p:nvPr/>
        </p:nvSpPr>
        <p:spPr>
          <a:xfrm>
            <a:off x="6496225" y="400575"/>
            <a:ext cx="2294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accent2"/>
                </a:solidFill>
                <a:latin typeface="Montserrat Alternates"/>
                <a:ea typeface="Montserrat Alternates"/>
                <a:cs typeface="Montserrat Alternates"/>
                <a:sym typeface="Montserrat Alternates"/>
              </a:rPr>
              <a:t>[</a:t>
            </a:r>
            <a:r>
              <a:rPr b="1" lang="en" sz="1200">
                <a:solidFill>
                  <a:schemeClr val="accent2"/>
                </a:solidFill>
                <a:latin typeface="Montserrat Alternates"/>
                <a:ea typeface="Montserrat Alternates"/>
                <a:cs typeface="Montserrat Alternates"/>
                <a:sym typeface="Montserrat Alternates"/>
              </a:rPr>
              <a:t>Persona</a:t>
            </a:r>
            <a:r>
              <a:rPr b="1" lang="en" sz="1200">
                <a:solidFill>
                  <a:schemeClr val="accent2"/>
                </a:solidFill>
                <a:latin typeface="Montserrat Alternates"/>
                <a:ea typeface="Montserrat Alternates"/>
                <a:cs typeface="Montserrat Alternates"/>
                <a:sym typeface="Montserrat Alternates"/>
              </a:rPr>
              <a:t> name #3]</a:t>
            </a:r>
            <a:endParaRPr sz="1200">
              <a:solidFill>
                <a:schemeClr val="accen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7"/>
          <p:cNvSpPr txBox="1"/>
          <p:nvPr/>
        </p:nvSpPr>
        <p:spPr>
          <a:xfrm>
            <a:off x="362450" y="3036175"/>
            <a:ext cx="6661200" cy="1662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6000">
                <a:solidFill>
                  <a:schemeClr val="dk1"/>
                </a:solidFill>
                <a:latin typeface="Montserrat Alternates ExtraBold"/>
                <a:ea typeface="Montserrat Alternates ExtraBold"/>
                <a:cs typeface="Montserrat Alternates ExtraBold"/>
                <a:sym typeface="Montserrat Alternates ExtraBold"/>
              </a:rPr>
              <a:t>Competitive Analysis</a:t>
            </a:r>
            <a:endParaRPr sz="6000">
              <a:solidFill>
                <a:schemeClr val="dk1"/>
              </a:solidFill>
              <a:latin typeface="Montserrat Alternates ExtraBold"/>
              <a:ea typeface="Montserrat Alternates ExtraBold"/>
              <a:cs typeface="Montserrat Alternates ExtraBold"/>
              <a:sym typeface="Montserrat Alternates ExtraBold"/>
            </a:endParaRPr>
          </a:p>
        </p:txBody>
      </p:sp>
      <p:pic>
        <p:nvPicPr>
          <p:cNvPr id="197" name="Google Shape;197;p37"/>
          <p:cNvPicPr preferRelativeResize="0"/>
          <p:nvPr/>
        </p:nvPicPr>
        <p:blipFill>
          <a:blip r:embed="rId3">
            <a:alphaModFix/>
          </a:blip>
          <a:stretch>
            <a:fillRect/>
          </a:stretch>
        </p:blipFill>
        <p:spPr>
          <a:xfrm>
            <a:off x="-507800" y="1373875"/>
            <a:ext cx="3782661" cy="1662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8"/>
          <p:cNvSpPr txBox="1"/>
          <p:nvPr/>
        </p:nvSpPr>
        <p:spPr>
          <a:xfrm>
            <a:off x="472675" y="975750"/>
            <a:ext cx="5107500" cy="457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Conducting a Competitive Analysis</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203" name="Google Shape;203;p38"/>
          <p:cNvSpPr/>
          <p:nvPr/>
        </p:nvSpPr>
        <p:spPr>
          <a:xfrm>
            <a:off x="5949250" y="1357125"/>
            <a:ext cx="2507100" cy="32940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Use the next slide to create a high-level overview of your competitors’ plan. Then conduct a SWOT analysis (strengths, weakness, opportunities, threats) for your own brand using slide no. 16</a:t>
            </a:r>
            <a:endParaRPr sz="1200">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t/>
            </a:r>
            <a:endParaRPr b="1" sz="1200">
              <a:solidFill>
                <a:schemeClr val="hlink"/>
              </a:solidFill>
              <a:highlight>
                <a:schemeClr val="accent2"/>
              </a:highlight>
              <a:latin typeface="Montserrat"/>
              <a:ea typeface="Montserrat"/>
              <a:cs typeface="Montserrat"/>
              <a:sym typeface="Montserrat"/>
            </a:endParaRPr>
          </a:p>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 </a:t>
            </a:r>
            <a:r>
              <a:rPr lang="en" sz="1000">
                <a:solidFill>
                  <a:schemeClr val="hlink"/>
                </a:solidFill>
                <a:latin typeface="Montserrat"/>
                <a:ea typeface="Montserrat"/>
                <a:cs typeface="Montserrat"/>
                <a:sym typeface="Montserrat"/>
              </a:rPr>
              <a:t> </a:t>
            </a:r>
            <a:r>
              <a:rPr lang="en" sz="1000" u="sng">
                <a:solidFill>
                  <a:schemeClr val="hlink"/>
                </a:solidFill>
                <a:latin typeface="Montserrat"/>
                <a:ea typeface="Montserrat"/>
                <a:cs typeface="Montserrat"/>
                <a:sym typeface="Montserrat"/>
                <a:hlinkClick r:id="rId3"/>
              </a:rPr>
              <a:t>How to Conduct a Competitive Analysis on Social Media (Free Template Included)</a:t>
            </a:r>
            <a:endParaRPr sz="1000">
              <a:solidFill>
                <a:schemeClr val="hlink"/>
              </a:solidFill>
              <a:latin typeface="Montserrat"/>
              <a:ea typeface="Montserrat"/>
              <a:cs typeface="Montserrat"/>
              <a:sym typeface="Montserrat"/>
            </a:endParaRPr>
          </a:p>
          <a:p>
            <a:pPr indent="0" lvl="0" marL="0" rtl="0" algn="l">
              <a:lnSpc>
                <a:spcPct val="125000"/>
              </a:lnSpc>
              <a:spcBef>
                <a:spcPts val="0"/>
              </a:spcBef>
              <a:spcAft>
                <a:spcPts val="0"/>
              </a:spcAft>
              <a:buNone/>
            </a:pPr>
            <a:r>
              <a:t/>
            </a:r>
            <a:endParaRPr sz="1000">
              <a:solidFill>
                <a:schemeClr val="hlink"/>
              </a:solidFill>
              <a:latin typeface="Montserrat"/>
              <a:ea typeface="Montserrat"/>
              <a:cs typeface="Montserrat"/>
              <a:sym typeface="Montserrat"/>
            </a:endParaRPr>
          </a:p>
        </p:txBody>
      </p:sp>
      <p:sp>
        <p:nvSpPr>
          <p:cNvPr id="204" name="Google Shape;204;p38"/>
          <p:cNvSpPr txBox="1"/>
          <p:nvPr/>
        </p:nvSpPr>
        <p:spPr>
          <a:xfrm>
            <a:off x="472675" y="2143375"/>
            <a:ext cx="4921200" cy="25551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a:solidFill>
                  <a:schemeClr val="hlink"/>
                </a:solidFill>
                <a:latin typeface="Montserrat"/>
                <a:ea typeface="Montserrat"/>
                <a:cs typeface="Montserrat"/>
                <a:sym typeface="Montserrat"/>
              </a:rPr>
              <a:t>Analyze the competition’s </a:t>
            </a:r>
            <a:r>
              <a:rPr b="1" lang="en">
                <a:solidFill>
                  <a:schemeClr val="hlink"/>
                </a:solidFill>
                <a:latin typeface="Montserrat"/>
                <a:ea typeface="Montserrat"/>
                <a:cs typeface="Montserrat"/>
                <a:sym typeface="Montserrat"/>
              </a:rPr>
              <a:t>social media presence</a:t>
            </a:r>
            <a:r>
              <a:rPr lang="en">
                <a:solidFill>
                  <a:schemeClr val="hlink"/>
                </a:solidFill>
                <a:latin typeface="Montserrat"/>
                <a:ea typeface="Montserrat"/>
                <a:cs typeface="Montserrat"/>
                <a:sym typeface="Montserrat"/>
              </a:rPr>
              <a:t>. This will help inform your own social strategy. If you know what your competitors are </a:t>
            </a:r>
            <a:r>
              <a:rPr b="1" lang="en">
                <a:solidFill>
                  <a:schemeClr val="hlink"/>
                </a:solidFill>
                <a:latin typeface="Montserrat"/>
                <a:ea typeface="Montserrat"/>
                <a:cs typeface="Montserrat"/>
                <a:sym typeface="Montserrat"/>
              </a:rPr>
              <a:t>doing well</a:t>
            </a:r>
            <a:r>
              <a:rPr lang="en">
                <a:solidFill>
                  <a:schemeClr val="hlink"/>
                </a:solidFill>
                <a:latin typeface="Montserrat"/>
                <a:ea typeface="Montserrat"/>
                <a:cs typeface="Montserrat"/>
                <a:sym typeface="Montserrat"/>
              </a:rPr>
              <a:t>—and </a:t>
            </a:r>
            <a:r>
              <a:rPr b="1" lang="en">
                <a:solidFill>
                  <a:schemeClr val="hlink"/>
                </a:solidFill>
                <a:latin typeface="Montserrat"/>
                <a:ea typeface="Montserrat"/>
                <a:cs typeface="Montserrat"/>
                <a:sym typeface="Montserrat"/>
              </a:rPr>
              <a:t>not so well</a:t>
            </a:r>
            <a:r>
              <a:rPr lang="en">
                <a:solidFill>
                  <a:schemeClr val="hlink"/>
                </a:solidFill>
                <a:latin typeface="Montserrat"/>
                <a:ea typeface="Montserrat"/>
                <a:cs typeface="Montserrat"/>
                <a:sym typeface="Montserrat"/>
              </a:rPr>
              <a:t>—you’ll discover where you might have a </a:t>
            </a:r>
            <a:r>
              <a:rPr b="1" lang="en">
                <a:solidFill>
                  <a:schemeClr val="hlink"/>
                </a:solidFill>
                <a:latin typeface="Montserrat"/>
                <a:ea typeface="Montserrat"/>
                <a:cs typeface="Montserrat"/>
                <a:sym typeface="Montserrat"/>
              </a:rPr>
              <a:t>competitive edge</a:t>
            </a:r>
            <a:r>
              <a:rPr lang="en">
                <a:solidFill>
                  <a:schemeClr val="hlink"/>
                </a:solidFill>
                <a:latin typeface="Montserrat"/>
                <a:ea typeface="Montserrat"/>
                <a:cs typeface="Montserrat"/>
                <a:sym typeface="Montserrat"/>
              </a:rPr>
              <a:t>.</a:t>
            </a:r>
            <a:endParaRPr>
              <a:solidFill>
                <a:schemeClr val="hlink"/>
              </a:solidFill>
              <a:latin typeface="Montserrat"/>
              <a:ea typeface="Montserrat"/>
              <a:cs typeface="Montserrat"/>
              <a:sym typeface="Montserrat"/>
            </a:endParaRPr>
          </a:p>
          <a:p>
            <a:pPr indent="0" lvl="0" marL="0" rtl="0" algn="l">
              <a:lnSpc>
                <a:spcPct val="125000"/>
              </a:lnSpc>
              <a:spcBef>
                <a:spcPts val="0"/>
              </a:spcBef>
              <a:spcAft>
                <a:spcPts val="0"/>
              </a:spcAft>
              <a:buNone/>
            </a:pPr>
            <a:r>
              <a:t/>
            </a:r>
            <a:endParaRPr>
              <a:solidFill>
                <a:schemeClr val="hlink"/>
              </a:solidFill>
              <a:latin typeface="Montserrat"/>
              <a:ea typeface="Montserrat"/>
              <a:cs typeface="Montserrat"/>
              <a:sym typeface="Montserrat"/>
            </a:endParaRPr>
          </a:p>
          <a:p>
            <a:pPr indent="0" lvl="0" marL="0" rtl="0" algn="l">
              <a:lnSpc>
                <a:spcPct val="125000"/>
              </a:lnSpc>
              <a:spcBef>
                <a:spcPts val="0"/>
              </a:spcBef>
              <a:spcAft>
                <a:spcPts val="0"/>
              </a:spcAft>
              <a:buNone/>
            </a:pPr>
            <a:r>
              <a:rPr lang="en">
                <a:solidFill>
                  <a:schemeClr val="hlink"/>
                </a:solidFill>
                <a:latin typeface="Montserrat"/>
                <a:ea typeface="Montserrat"/>
                <a:cs typeface="Montserrat"/>
                <a:sym typeface="Montserrat"/>
              </a:rPr>
              <a:t>Or, if you’re asking your boss to invest more in social media, showing your leaders where your peers and competitors are succeeding can help with that too.</a:t>
            </a:r>
            <a:endParaRPr>
              <a:solidFill>
                <a:schemeClr val="hlink"/>
              </a:solidFill>
              <a:latin typeface="Montserrat"/>
              <a:ea typeface="Montserrat"/>
              <a:cs typeface="Montserrat"/>
              <a:sym typeface="Montserrat"/>
            </a:endParaRPr>
          </a:p>
        </p:txBody>
      </p:sp>
      <p:sp>
        <p:nvSpPr>
          <p:cNvPr id="205" name="Google Shape;205;p38"/>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graphicFrame>
        <p:nvGraphicFramePr>
          <p:cNvPr id="210" name="Google Shape;210;p39"/>
          <p:cNvGraphicFramePr/>
          <p:nvPr/>
        </p:nvGraphicFramePr>
        <p:xfrm>
          <a:off x="158825" y="680925"/>
          <a:ext cx="3000000" cy="3000000"/>
        </p:xfrm>
        <a:graphic>
          <a:graphicData uri="http://schemas.openxmlformats.org/drawingml/2006/table">
            <a:tbl>
              <a:tblPr>
                <a:noFill/>
                <a:tableStyleId>{3E3422C2-3503-4661-B059-B31C36E3DF8D}</a:tableStyleId>
              </a:tblPr>
              <a:tblGrid>
                <a:gridCol w="1178000"/>
                <a:gridCol w="1335375"/>
                <a:gridCol w="1531300"/>
                <a:gridCol w="1531300"/>
                <a:gridCol w="1531300"/>
                <a:gridCol w="1531300"/>
              </a:tblGrid>
              <a:tr h="471575">
                <a:tc>
                  <a:txBody>
                    <a:bodyPr/>
                    <a:lstStyle/>
                    <a:p>
                      <a:pPr indent="0" lvl="0" marL="0" rtl="0" algn="l">
                        <a:spcBef>
                          <a:spcPts val="0"/>
                        </a:spcBef>
                        <a:spcAft>
                          <a:spcPts val="0"/>
                        </a:spcAft>
                        <a:buNone/>
                      </a:pPr>
                      <a:r>
                        <a:t/>
                      </a:r>
                      <a:endParaRPr b="1" sz="1100">
                        <a:solidFill>
                          <a:schemeClr val="dk1"/>
                        </a:solidFill>
                        <a:latin typeface="Source Sans Pro"/>
                        <a:ea typeface="Source Sans Pro"/>
                        <a:cs typeface="Source Sans Pro"/>
                        <a:sym typeface="Source Sans Pro"/>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Networks </a:t>
                      </a:r>
                      <a:r>
                        <a:rPr b="1" lang="en" sz="1000">
                          <a:solidFill>
                            <a:schemeClr val="dk2"/>
                          </a:solidFill>
                          <a:latin typeface="Montserrat"/>
                          <a:ea typeface="Montserrat"/>
                          <a:cs typeface="Montserrat"/>
                          <a:sym typeface="Montserrat"/>
                        </a:rPr>
                        <a:t>active</a:t>
                      </a:r>
                      <a:endParaRPr b="1" sz="1000">
                        <a:solidFill>
                          <a:schemeClr val="dk2"/>
                        </a:solidFill>
                        <a:latin typeface="Montserrat"/>
                        <a:ea typeface="Montserrat"/>
                        <a:cs typeface="Montserrat"/>
                        <a:sym typeface="Montserrat"/>
                      </a:endParaRPr>
                    </a:p>
                  </a:txBody>
                  <a:tcPr marT="91425" marB="91425" marR="91425" marL="91425"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chemeClr val="dk2"/>
                      </a:solidFill>
                      <a:prstDash val="solid"/>
                      <a:round/>
                      <a:headEnd len="sm" w="sm" type="none"/>
                      <a:tailEnd len="sm" w="sm" type="none"/>
                    </a:lnB>
                    <a:solidFill>
                      <a:srgbClr val="FF4C46"/>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Number of followers</a:t>
                      </a:r>
                      <a:endParaRPr b="1" sz="1000">
                        <a:solidFill>
                          <a:schemeClr val="dk2"/>
                        </a:solidFill>
                        <a:latin typeface="Montserrat"/>
                        <a:ea typeface="Montserrat"/>
                        <a:cs typeface="Montserrat"/>
                        <a:sym typeface="Montserrat"/>
                      </a:endParaRPr>
                    </a:p>
                  </a:txBody>
                  <a:tcPr marT="91425" marB="91425" marR="91425" marL="91425"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chemeClr val="dk2"/>
                      </a:solidFill>
                      <a:prstDash val="solid"/>
                      <a:round/>
                      <a:headEnd len="sm" w="sm" type="none"/>
                      <a:tailEnd len="sm" w="sm" type="none"/>
                    </a:lnB>
                    <a:solidFill>
                      <a:srgbClr val="6692A1"/>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Strengths</a:t>
                      </a:r>
                      <a:endParaRPr b="1" sz="1000">
                        <a:solidFill>
                          <a:schemeClr val="dk2"/>
                        </a:solidFill>
                        <a:latin typeface="Montserrat"/>
                        <a:ea typeface="Montserrat"/>
                        <a:cs typeface="Montserrat"/>
                        <a:sym typeface="Montserrat"/>
                      </a:endParaRPr>
                    </a:p>
                  </a:txBody>
                  <a:tcPr marT="91425" marB="91425" marR="91425" marL="91425"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Weaknesses</a:t>
                      </a:r>
                      <a:endParaRPr b="1" sz="1000">
                        <a:solidFill>
                          <a:schemeClr val="dk2"/>
                        </a:solidFill>
                        <a:latin typeface="Montserrat"/>
                        <a:ea typeface="Montserrat"/>
                        <a:cs typeface="Montserrat"/>
                        <a:sym typeface="Montserrat"/>
                      </a:endParaRPr>
                    </a:p>
                  </a:txBody>
                  <a:tcPr marT="91425" marB="91425" marR="91425" marL="91425"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Content that resonates</a:t>
                      </a:r>
                      <a:endParaRPr b="1" sz="1000">
                        <a:solidFill>
                          <a:schemeClr val="dk2"/>
                        </a:solidFill>
                        <a:latin typeface="Montserrat"/>
                        <a:ea typeface="Montserrat"/>
                        <a:cs typeface="Montserrat"/>
                        <a:sym typeface="Montserrat"/>
                      </a:endParaRPr>
                    </a:p>
                  </a:txBody>
                  <a:tcPr marT="91425" marB="91425" marR="91425" marL="91425"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2"/>
                    </a:solidFill>
                  </a:tcPr>
                </a:tc>
              </a:tr>
              <a:tr h="1202325">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[Competitor # 1]</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latin typeface="Montserrat"/>
                          <a:ea typeface="Montserrat"/>
                          <a:cs typeface="Montserrat"/>
                          <a:sym typeface="Montserrat"/>
                        </a:rPr>
                        <a:t>[eg., Facebook, TikTok, etc.]</a:t>
                      </a:r>
                      <a:endParaRPr sz="800">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800">
                          <a:latin typeface="Montserrat"/>
                          <a:ea typeface="Montserrat"/>
                          <a:cs typeface="Montserrat"/>
                          <a:sym typeface="Montserrat"/>
                        </a:rPr>
                        <a:t>[eg., 15,000]</a:t>
                      </a:r>
                      <a:endParaRPr sz="800">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800">
                          <a:latin typeface="Montserrat"/>
                          <a:ea typeface="Montserrat"/>
                          <a:cs typeface="Montserrat"/>
                          <a:sym typeface="Montserrat"/>
                        </a:rPr>
                        <a:t>[What do people like about their presence? What do you wish you had thought of first?]</a:t>
                      </a:r>
                      <a:endParaRPr sz="800">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800">
                          <a:latin typeface="Montserrat"/>
                          <a:ea typeface="Montserrat"/>
                          <a:cs typeface="Montserrat"/>
                          <a:sym typeface="Montserrat"/>
                        </a:rPr>
                        <a:t>[Which features do they use or not use? What are their engagement rates like? What do you think of their tone and quality?]</a:t>
                      </a:r>
                      <a:endParaRPr sz="800">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800">
                          <a:latin typeface="Montserrat"/>
                          <a:ea typeface="Montserrat"/>
                          <a:cs typeface="Montserrat"/>
                          <a:sym typeface="Montserrat"/>
                        </a:rPr>
                        <a:t>[Which posts have seen unusual success?]</a:t>
                      </a:r>
                      <a:endParaRPr sz="800">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1275650">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[Competitor # 2]</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1202325">
                <a:tc>
                  <a:txBody>
                    <a:bodyPr/>
                    <a:lstStyle/>
                    <a:p>
                      <a:pPr indent="0" lvl="0" marL="0" rtl="0" algn="l">
                        <a:spcBef>
                          <a:spcPts val="0"/>
                        </a:spcBef>
                        <a:spcAft>
                          <a:spcPts val="0"/>
                        </a:spcAft>
                        <a:buNone/>
                      </a:pPr>
                      <a:r>
                        <a:rPr b="1" lang="en" sz="800">
                          <a:solidFill>
                            <a:schemeClr val="dk1"/>
                          </a:solidFill>
                          <a:latin typeface="Montserrat"/>
                          <a:ea typeface="Montserrat"/>
                          <a:cs typeface="Montserrat"/>
                          <a:sym typeface="Montserrat"/>
                        </a:rPr>
                        <a:t>[Competitor # 3]</a:t>
                      </a:r>
                      <a:endParaRPr b="1" sz="800">
                        <a:solidFill>
                          <a:schemeClr val="dk1"/>
                        </a:solidFill>
                        <a:latin typeface="Montserrat"/>
                        <a:ea typeface="Montserrat"/>
                        <a:cs typeface="Montserrat"/>
                        <a:sym typeface="Montserrat"/>
                      </a:endParaRPr>
                    </a:p>
                  </a:txBody>
                  <a:tcPr marT="91425" marB="91425" marR="91425" marL="91425" anchor="ctr">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000">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000">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000">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000">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graphicFrame>
        <p:nvGraphicFramePr>
          <p:cNvPr id="215" name="Google Shape;215;p40"/>
          <p:cNvGraphicFramePr/>
          <p:nvPr/>
        </p:nvGraphicFramePr>
        <p:xfrm>
          <a:off x="262750" y="1003125"/>
          <a:ext cx="3000000" cy="3000000"/>
        </p:xfrm>
        <a:graphic>
          <a:graphicData uri="http://schemas.openxmlformats.org/drawingml/2006/table">
            <a:tbl>
              <a:tblPr>
                <a:noFill/>
                <a:tableStyleId>{3E3422C2-3503-4661-B059-B31C36E3DF8D}</a:tableStyleId>
              </a:tblPr>
              <a:tblGrid>
                <a:gridCol w="1107100"/>
                <a:gridCol w="3696325"/>
                <a:gridCol w="3738375"/>
              </a:tblGrid>
              <a:tr h="482025">
                <a:tc>
                  <a:txBody>
                    <a:bodyPr/>
                    <a:lstStyle/>
                    <a:p>
                      <a:pPr indent="0" lvl="0" marL="0" rtl="0" algn="l">
                        <a:spcBef>
                          <a:spcPts val="0"/>
                        </a:spcBef>
                        <a:spcAft>
                          <a:spcPts val="0"/>
                        </a:spcAft>
                        <a:buNone/>
                      </a:pPr>
                      <a:r>
                        <a:t/>
                      </a:r>
                      <a:endParaRPr b="1" sz="1100">
                        <a:latin typeface="Source Sans Pro"/>
                        <a:ea typeface="Source Sans Pro"/>
                        <a:cs typeface="Source Sans Pro"/>
                        <a:sym typeface="Source Sans Pro"/>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100">
                          <a:solidFill>
                            <a:schemeClr val="dk1"/>
                          </a:solidFill>
                          <a:latin typeface="Montserrat Alternates"/>
                          <a:ea typeface="Montserrat Alternates"/>
                          <a:cs typeface="Montserrat Alternates"/>
                          <a:sym typeface="Montserrat Alternates"/>
                        </a:rPr>
                        <a:t>Positive</a:t>
                      </a:r>
                      <a:endParaRPr b="1" sz="1100">
                        <a:solidFill>
                          <a:schemeClr val="dk1"/>
                        </a:solidFill>
                        <a:latin typeface="Montserrat Alternates"/>
                        <a:ea typeface="Montserrat Alternates"/>
                        <a:cs typeface="Montserrat Alternates"/>
                        <a:sym typeface="Montserrat Alternates"/>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b="1" lang="en" sz="1100">
                          <a:solidFill>
                            <a:schemeClr val="dk1"/>
                          </a:solidFill>
                          <a:latin typeface="Montserrat Alternates"/>
                          <a:ea typeface="Montserrat Alternates"/>
                          <a:cs typeface="Montserrat Alternates"/>
                          <a:sym typeface="Montserrat Alternates"/>
                        </a:rPr>
                        <a:t>Negative</a:t>
                      </a:r>
                      <a:endParaRPr b="1" sz="1100">
                        <a:solidFill>
                          <a:schemeClr val="dk1"/>
                        </a:solidFill>
                        <a:latin typeface="Montserrat Alternates"/>
                        <a:ea typeface="Montserrat Alternates"/>
                        <a:cs typeface="Montserrat Alternates"/>
                        <a:sym typeface="Montserrat Alternates"/>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r>
              <a:tr h="249350">
                <a:tc>
                  <a:txBody>
                    <a:bodyPr/>
                    <a:lstStyle/>
                    <a:p>
                      <a:pPr indent="0" lvl="0" marL="0" rtl="0" algn="ctr">
                        <a:spcBef>
                          <a:spcPts val="0"/>
                        </a:spcBef>
                        <a:spcAft>
                          <a:spcPts val="0"/>
                        </a:spcAft>
                        <a:buNone/>
                      </a:pPr>
                      <a:r>
                        <a:t/>
                      </a:r>
                      <a:endParaRPr b="1" sz="1100">
                        <a:solidFill>
                          <a:srgbClr val="FFFFFF"/>
                        </a:solidFill>
                        <a:latin typeface="Montserrat Alternates"/>
                        <a:ea typeface="Montserrat Alternates"/>
                        <a:cs typeface="Montserrat Alternates"/>
                        <a:sym typeface="Montserrat Alternates"/>
                      </a:endParaRPr>
                    </a:p>
                  </a:txBody>
                  <a:tcPr marT="91425" marB="91425" marR="91425" marL="91425" anchor="ctr">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12B3A"/>
                    </a:solidFill>
                  </a:tcPr>
                </a:tc>
                <a:tc>
                  <a:txBody>
                    <a:bodyPr/>
                    <a:lstStyle/>
                    <a:p>
                      <a:pPr indent="0" lvl="0" marL="0" rtl="0" algn="l">
                        <a:spcBef>
                          <a:spcPts val="0"/>
                        </a:spcBef>
                        <a:spcAft>
                          <a:spcPts val="0"/>
                        </a:spcAft>
                        <a:buNone/>
                      </a:pPr>
                      <a:r>
                        <a:rPr b="1" lang="en" sz="1100">
                          <a:solidFill>
                            <a:schemeClr val="dk2"/>
                          </a:solidFill>
                          <a:latin typeface="Montserrat"/>
                          <a:ea typeface="Montserrat"/>
                          <a:cs typeface="Montserrat"/>
                          <a:sym typeface="Montserrat"/>
                        </a:rPr>
                        <a:t>Strengths</a:t>
                      </a:r>
                      <a:endParaRPr b="1" sz="11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100">
                          <a:solidFill>
                            <a:schemeClr val="dk2"/>
                          </a:solidFill>
                          <a:latin typeface="Montserrat"/>
                          <a:ea typeface="Montserrat"/>
                          <a:cs typeface="Montserrat"/>
                          <a:sym typeface="Montserrat"/>
                        </a:rPr>
                        <a:t>Weaknesses</a:t>
                      </a:r>
                      <a:endParaRPr b="1" sz="11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1272700">
                <a:tc>
                  <a:txBody>
                    <a:bodyPr/>
                    <a:lstStyle/>
                    <a:p>
                      <a:pPr indent="0" lvl="0" marL="0" rtl="0" algn="ctr">
                        <a:spcBef>
                          <a:spcPts val="0"/>
                        </a:spcBef>
                        <a:spcAft>
                          <a:spcPts val="0"/>
                        </a:spcAft>
                        <a:buNone/>
                      </a:pPr>
                      <a:r>
                        <a:rPr b="1" lang="en" sz="1100">
                          <a:solidFill>
                            <a:srgbClr val="FFFFFF"/>
                          </a:solidFill>
                          <a:latin typeface="Montserrat Alternates"/>
                          <a:ea typeface="Montserrat Alternates"/>
                          <a:cs typeface="Montserrat Alternates"/>
                          <a:sym typeface="Montserrat Alternates"/>
                        </a:rPr>
                        <a:t>Internal</a:t>
                      </a:r>
                      <a:endParaRPr b="1" sz="1100">
                        <a:solidFill>
                          <a:srgbClr val="FFFFFF"/>
                        </a:solidFill>
                        <a:latin typeface="Montserrat Alternates"/>
                        <a:ea typeface="Montserrat Alternates"/>
                        <a:cs typeface="Montserrat Alternates"/>
                        <a:sym typeface="Montserrat Alternates"/>
                      </a:endParaRPr>
                    </a:p>
                  </a:txBody>
                  <a:tcPr marT="91425" marB="91425" marR="91425" marL="91425" anchor="ctr">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12B3A"/>
                    </a:solidFill>
                  </a:tcPr>
                </a:tc>
                <a:tc>
                  <a:txBody>
                    <a:bodyPr/>
                    <a:lstStyle/>
                    <a:p>
                      <a:pPr indent="0" lvl="0" marL="0" rtl="0" algn="l">
                        <a:spcBef>
                          <a:spcPts val="0"/>
                        </a:spcBef>
                        <a:spcAft>
                          <a:spcPts val="0"/>
                        </a:spcAft>
                        <a:buNone/>
                      </a:pPr>
                      <a:r>
                        <a:t/>
                      </a:r>
                      <a:endParaRPr sz="12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What are your strengths?</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Eg. “Video production and expertise”</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etc.</a:t>
                      </a:r>
                      <a:endParaRPr sz="10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What are your brand’s weakness on social media?</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Eg. “Low X (Twitter) engagement”</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etc.</a:t>
                      </a:r>
                      <a:endParaRPr sz="10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r>
              <a:tr h="358250">
                <a:tc>
                  <a:txBody>
                    <a:bodyPr/>
                    <a:lstStyle/>
                    <a:p>
                      <a:pPr indent="0" lvl="0" marL="0" rtl="0" algn="ctr">
                        <a:spcBef>
                          <a:spcPts val="0"/>
                        </a:spcBef>
                        <a:spcAft>
                          <a:spcPts val="0"/>
                        </a:spcAft>
                        <a:buNone/>
                      </a:pPr>
                      <a:r>
                        <a:t/>
                      </a:r>
                      <a:endParaRPr b="1" sz="1100">
                        <a:solidFill>
                          <a:srgbClr val="FFFFFF"/>
                        </a:solidFill>
                        <a:latin typeface="Montserrat Alternates"/>
                        <a:ea typeface="Montserrat Alternates"/>
                        <a:cs typeface="Montserrat Alternates"/>
                        <a:sym typeface="Montserrat Alternates"/>
                      </a:endParaRPr>
                    </a:p>
                  </a:txBody>
                  <a:tcPr marT="91425" marB="91425" marR="91425" marL="91425" anchor="ctr">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12B3A"/>
                    </a:solidFill>
                  </a:tcPr>
                </a:tc>
                <a:tc>
                  <a:txBody>
                    <a:bodyPr/>
                    <a:lstStyle/>
                    <a:p>
                      <a:pPr indent="0" lvl="0" marL="0" rtl="0" algn="l">
                        <a:spcBef>
                          <a:spcPts val="0"/>
                        </a:spcBef>
                        <a:spcAft>
                          <a:spcPts val="0"/>
                        </a:spcAft>
                        <a:buNone/>
                      </a:pPr>
                      <a:r>
                        <a:rPr b="1" lang="en" sz="1100">
                          <a:solidFill>
                            <a:schemeClr val="dk2"/>
                          </a:solidFill>
                          <a:latin typeface="Montserrat"/>
                          <a:ea typeface="Montserrat"/>
                          <a:cs typeface="Montserrat"/>
                          <a:sym typeface="Montserrat"/>
                        </a:rPr>
                        <a:t>Opportunities</a:t>
                      </a:r>
                      <a:endParaRPr b="1" sz="11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b="1" lang="en" sz="1100">
                          <a:solidFill>
                            <a:schemeClr val="dk2"/>
                          </a:solidFill>
                          <a:latin typeface="Montserrat"/>
                          <a:ea typeface="Montserrat"/>
                          <a:cs typeface="Montserrat"/>
                          <a:sym typeface="Montserrat"/>
                        </a:rPr>
                        <a:t>Threats</a:t>
                      </a:r>
                      <a:endParaRPr b="1" sz="11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2"/>
                    </a:solidFill>
                  </a:tcPr>
                </a:tc>
              </a:tr>
              <a:tr h="1299100">
                <a:tc>
                  <a:txBody>
                    <a:bodyPr/>
                    <a:lstStyle/>
                    <a:p>
                      <a:pPr indent="0" lvl="0" marL="0" rtl="0" algn="ctr">
                        <a:spcBef>
                          <a:spcPts val="0"/>
                        </a:spcBef>
                        <a:spcAft>
                          <a:spcPts val="0"/>
                        </a:spcAft>
                        <a:buNone/>
                      </a:pPr>
                      <a:r>
                        <a:rPr b="1" lang="en" sz="1100">
                          <a:solidFill>
                            <a:srgbClr val="FFFFFF"/>
                          </a:solidFill>
                          <a:latin typeface="Montserrat Alternates"/>
                          <a:ea typeface="Montserrat Alternates"/>
                          <a:cs typeface="Montserrat Alternates"/>
                          <a:sym typeface="Montserrat Alternates"/>
                        </a:rPr>
                        <a:t>External</a:t>
                      </a:r>
                      <a:endParaRPr b="1" sz="1100">
                        <a:solidFill>
                          <a:srgbClr val="FFFFFF"/>
                        </a:solidFill>
                        <a:latin typeface="Montserrat Alternates"/>
                        <a:ea typeface="Montserrat Alternates"/>
                        <a:cs typeface="Montserrat Alternates"/>
                        <a:sym typeface="Montserrat Alternates"/>
                      </a:endParaRPr>
                    </a:p>
                  </a:txBody>
                  <a:tcPr marT="91425" marB="91425" marR="91425" marL="91425" anchor="ctr">
                    <a:lnL cap="flat" cmpd="sng" w="9525">
                      <a:solidFill>
                        <a:srgbClr val="000000">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12B3A"/>
                    </a:solidFill>
                  </a:tcPr>
                </a:tc>
                <a:tc>
                  <a:txBody>
                    <a:bodyPr/>
                    <a:lstStyle/>
                    <a:p>
                      <a:pPr indent="0" lvl="0" marL="0" rtl="0" algn="l">
                        <a:spcBef>
                          <a:spcPts val="0"/>
                        </a:spcBef>
                        <a:spcAft>
                          <a:spcPts val="0"/>
                        </a:spcAft>
                        <a:buNone/>
                      </a:pPr>
                      <a:r>
                        <a:t/>
                      </a:r>
                      <a:endParaRPr sz="12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What/where are the opportunities for your business on social media?</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Eg. “Competitors aren’t using Instagram Stories”</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etc. </a:t>
                      </a:r>
                      <a:endParaRPr sz="10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c>
                  <a:txBody>
                    <a:bodyPr/>
                    <a:lstStyle/>
                    <a:p>
                      <a:pPr indent="0" lvl="0" marL="0" rtl="0" algn="l">
                        <a:spcBef>
                          <a:spcPts val="0"/>
                        </a:spcBef>
                        <a:spcAft>
                          <a:spcPts val="0"/>
                        </a:spcAft>
                        <a:buNone/>
                      </a:pPr>
                      <a:r>
                        <a:t/>
                      </a:r>
                      <a:endParaRPr sz="12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What are your brand’s threats?</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Eg. “Competitor Y has 2x our social share of voice”</a:t>
                      </a:r>
                      <a:endParaRPr sz="1000">
                        <a:solidFill>
                          <a:schemeClr val="dk2"/>
                        </a:solidFill>
                        <a:latin typeface="Montserrat"/>
                        <a:ea typeface="Montserrat"/>
                        <a:cs typeface="Montserrat"/>
                        <a:sym typeface="Montserrat"/>
                      </a:endParaRPr>
                    </a:p>
                    <a:p>
                      <a:pPr indent="-292100" lvl="0" marL="365760" rtl="0" algn="l">
                        <a:lnSpc>
                          <a:spcPct val="115000"/>
                        </a:lnSpc>
                        <a:spcBef>
                          <a:spcPts val="0"/>
                        </a:spcBef>
                        <a:spcAft>
                          <a:spcPts val="0"/>
                        </a:spcAft>
                        <a:buClr>
                          <a:schemeClr val="dk2"/>
                        </a:buClr>
                        <a:buSzPts val="1000"/>
                        <a:buFont typeface="Montserrat"/>
                        <a:buChar char="●"/>
                      </a:pPr>
                      <a:r>
                        <a:rPr lang="en" sz="1000">
                          <a:solidFill>
                            <a:schemeClr val="dk2"/>
                          </a:solidFill>
                          <a:latin typeface="Montserrat"/>
                          <a:ea typeface="Montserrat"/>
                          <a:cs typeface="Montserrat"/>
                          <a:sym typeface="Montserrat"/>
                        </a:rPr>
                        <a:t>etc.</a:t>
                      </a:r>
                      <a:endParaRPr sz="1000">
                        <a:solidFill>
                          <a:schemeClr val="dk2"/>
                        </a:solidFill>
                        <a:latin typeface="Montserrat"/>
                        <a:ea typeface="Montserrat"/>
                        <a:cs typeface="Montserrat"/>
                        <a:sym typeface="Montserrat"/>
                      </a:endParaRPr>
                    </a:p>
                  </a:txBody>
                  <a:tcPr marT="91425" marB="91425" marR="91425" marL="18287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6FFF5"/>
                    </a:solidFill>
                  </a:tcPr>
                </a:tc>
              </a:tr>
            </a:tbl>
          </a:graphicData>
        </a:graphic>
      </p:graphicFrame>
      <p:sp>
        <p:nvSpPr>
          <p:cNvPr id="216" name="Google Shape;216;p40"/>
          <p:cNvSpPr txBox="1"/>
          <p:nvPr/>
        </p:nvSpPr>
        <p:spPr>
          <a:xfrm>
            <a:off x="414875" y="335075"/>
            <a:ext cx="8195100" cy="707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DFFFDE"/>
                </a:solidFill>
                <a:latin typeface="Montserrat Alternates ExtraBold"/>
                <a:ea typeface="Montserrat Alternates ExtraBold"/>
                <a:cs typeface="Montserrat Alternates ExtraBold"/>
                <a:sym typeface="Montserrat Alternates ExtraBold"/>
              </a:rPr>
              <a:t>Swot</a:t>
            </a:r>
            <a:r>
              <a:rPr lang="en" sz="4000">
                <a:solidFill>
                  <a:srgbClr val="FF4C46"/>
                </a:solidFill>
                <a:latin typeface="Montserrat Alternates ExtraBold"/>
                <a:ea typeface="Montserrat Alternates ExtraBold"/>
                <a:cs typeface="Montserrat Alternates ExtraBold"/>
                <a:sym typeface="Montserrat Alternates ExtraBold"/>
              </a:rPr>
              <a:t> Analysis</a:t>
            </a:r>
            <a:endParaRPr sz="4000">
              <a:solidFill>
                <a:srgbClr val="FFFFFF"/>
              </a:solidFill>
              <a:latin typeface="Montserrat Alternates ExtraBold"/>
              <a:ea typeface="Montserrat Alternates ExtraBold"/>
              <a:cs typeface="Montserrat Alternates ExtraBold"/>
              <a:sym typeface="Montserrat Alternates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1"/>
          <p:cNvSpPr/>
          <p:nvPr/>
        </p:nvSpPr>
        <p:spPr>
          <a:xfrm>
            <a:off x="540072" y="778913"/>
            <a:ext cx="1629900" cy="1539000"/>
          </a:xfrm>
          <a:prstGeom prst="ellipse">
            <a:avLst/>
          </a:prstGeom>
          <a:solidFill>
            <a:srgbClr val="FF4C46"/>
          </a:solidFill>
          <a:ln cap="flat" cmpd="sng" w="9525">
            <a:solidFill>
              <a:srgbClr val="FF4C4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41"/>
          <p:cNvSpPr txBox="1"/>
          <p:nvPr/>
        </p:nvSpPr>
        <p:spPr>
          <a:xfrm>
            <a:off x="472675" y="2371825"/>
            <a:ext cx="3748500" cy="536400"/>
          </a:xfrm>
          <a:prstGeom prst="rect">
            <a:avLst/>
          </a:prstGeom>
          <a:noFill/>
          <a:ln>
            <a:noFill/>
          </a:ln>
        </p:spPr>
        <p:txBody>
          <a:bodyPr anchorCtr="0" anchor="t" bIns="91425" lIns="57150" spcFirstLastPara="1" rIns="91425" wrap="square" tIns="91425">
            <a:noAutofit/>
          </a:bodyPr>
          <a:lstStyle/>
          <a:p>
            <a:pPr indent="0" lvl="0" marL="0" rtl="0" algn="l">
              <a:lnSpc>
                <a:spcPct val="90000"/>
              </a:lnSpc>
              <a:spcBef>
                <a:spcPts val="0"/>
              </a:spcBef>
              <a:spcAft>
                <a:spcPts val="0"/>
              </a:spcAft>
              <a:buNone/>
            </a:pPr>
            <a:r>
              <a:rPr lang="en" sz="2800">
                <a:solidFill>
                  <a:schemeClr val="dk2"/>
                </a:solidFill>
                <a:latin typeface="Montserrat Alternates ExtraBold"/>
                <a:ea typeface="Montserrat Alternates ExtraBold"/>
                <a:cs typeface="Montserrat Alternates ExtraBold"/>
                <a:sym typeface="Montserrat Alternates ExtraBold"/>
              </a:rPr>
              <a:t>Pardon our shameless plug…</a:t>
            </a:r>
            <a:endParaRPr sz="2000">
              <a:solidFill>
                <a:schemeClr val="dk2"/>
              </a:solidFill>
              <a:latin typeface="Montserrat Alternates ExtraBold"/>
              <a:ea typeface="Montserrat Alternates ExtraBold"/>
              <a:cs typeface="Montserrat Alternates ExtraBold"/>
              <a:sym typeface="Montserrat Alternates ExtraBold"/>
            </a:endParaRPr>
          </a:p>
        </p:txBody>
      </p:sp>
      <p:sp>
        <p:nvSpPr>
          <p:cNvPr id="223" name="Google Shape;223;p41"/>
          <p:cNvSpPr txBox="1"/>
          <p:nvPr/>
        </p:nvSpPr>
        <p:spPr>
          <a:xfrm>
            <a:off x="472675" y="3286500"/>
            <a:ext cx="35349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2"/>
                </a:solidFill>
                <a:latin typeface="Muli"/>
                <a:ea typeface="Muli"/>
                <a:cs typeface="Muli"/>
                <a:sym typeface="Muli"/>
              </a:rPr>
              <a:t>…But </a:t>
            </a:r>
            <a:r>
              <a:rPr lang="en" u="sng">
                <a:solidFill>
                  <a:schemeClr val="dk2"/>
                </a:solidFill>
                <a:latin typeface="Muli"/>
                <a:ea typeface="Muli"/>
                <a:cs typeface="Muli"/>
                <a:sym typeface="Muli"/>
                <a:hlinkClick r:id="rId3">
                  <a:extLst>
                    <a:ext uri="{A12FA001-AC4F-418D-AE19-62706E023703}">
                      <ahyp:hlinkClr val="tx"/>
                    </a:ext>
                  </a:extLst>
                </a:hlinkClick>
              </a:rPr>
              <a:t>Hootsuite</a:t>
            </a:r>
            <a:r>
              <a:rPr lang="en">
                <a:solidFill>
                  <a:schemeClr val="dk2"/>
                </a:solidFill>
                <a:latin typeface="Muli"/>
                <a:ea typeface="Muli"/>
                <a:cs typeface="Muli"/>
                <a:sym typeface="Muli"/>
              </a:rPr>
              <a:t> is exactly what you need to manage your entire social media strategy from one easy-to-use tool.</a:t>
            </a:r>
            <a:endParaRPr>
              <a:solidFill>
                <a:schemeClr val="dk2"/>
              </a:solidFill>
              <a:latin typeface="Muli"/>
              <a:ea typeface="Muli"/>
              <a:cs typeface="Muli"/>
              <a:sym typeface="Muli"/>
            </a:endParaRPr>
          </a:p>
        </p:txBody>
      </p:sp>
      <p:sp>
        <p:nvSpPr>
          <p:cNvPr id="224" name="Google Shape;224;p41"/>
          <p:cNvSpPr/>
          <p:nvPr/>
        </p:nvSpPr>
        <p:spPr>
          <a:xfrm>
            <a:off x="556425" y="4322725"/>
            <a:ext cx="1501200" cy="279600"/>
          </a:xfrm>
          <a:prstGeom prst="rect">
            <a:avLst/>
          </a:prstGeom>
          <a:solidFill>
            <a:srgbClr val="FF4C46"/>
          </a:solidFill>
          <a:ln cap="flat" cmpd="sng" w="9525">
            <a:solidFill>
              <a:srgbClr val="FF4C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012B3A"/>
                </a:solidFill>
                <a:uFill>
                  <a:noFill/>
                </a:uFill>
                <a:latin typeface="Montserrat"/>
                <a:ea typeface="Montserrat"/>
                <a:cs typeface="Montserrat"/>
                <a:sym typeface="Montserrat"/>
                <a:hlinkClick r:id="rId4">
                  <a:extLst>
                    <a:ext uri="{A12FA001-AC4F-418D-AE19-62706E023703}">
                      <ahyp:hlinkClr val="tx"/>
                    </a:ext>
                  </a:extLst>
                </a:hlinkClick>
              </a:rPr>
              <a:t>TRY IT FOR FREE</a:t>
            </a:r>
            <a:endParaRPr b="1" sz="1000">
              <a:solidFill>
                <a:srgbClr val="012B3A"/>
              </a:solidFill>
              <a:latin typeface="Montserrat"/>
              <a:ea typeface="Montserrat"/>
              <a:cs typeface="Montserrat"/>
              <a:sym typeface="Montserrat"/>
            </a:endParaRPr>
          </a:p>
        </p:txBody>
      </p:sp>
      <p:sp>
        <p:nvSpPr>
          <p:cNvPr id="225" name="Google Shape;225;p41"/>
          <p:cNvSpPr txBox="1"/>
          <p:nvPr/>
        </p:nvSpPr>
        <p:spPr>
          <a:xfrm>
            <a:off x="5478876" y="2689542"/>
            <a:ext cx="2511000" cy="523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a:solidFill>
                  <a:schemeClr val="dk2"/>
                </a:solidFill>
                <a:latin typeface="Montserrat Medium"/>
                <a:ea typeface="Montserrat Medium"/>
                <a:cs typeface="Montserrat Medium"/>
                <a:sym typeface="Montserrat Medium"/>
              </a:rPr>
              <a:t>See what’s working with analytics and reports</a:t>
            </a:r>
            <a:endParaRPr sz="1100">
              <a:solidFill>
                <a:schemeClr val="dk2"/>
              </a:solidFill>
              <a:latin typeface="Montserrat Medium"/>
              <a:ea typeface="Montserrat Medium"/>
              <a:cs typeface="Montserrat Medium"/>
              <a:sym typeface="Montserrat Medium"/>
            </a:endParaRPr>
          </a:p>
        </p:txBody>
      </p:sp>
      <p:sp>
        <p:nvSpPr>
          <p:cNvPr id="226" name="Google Shape;226;p41"/>
          <p:cNvSpPr txBox="1"/>
          <p:nvPr/>
        </p:nvSpPr>
        <p:spPr>
          <a:xfrm>
            <a:off x="5478876" y="3383571"/>
            <a:ext cx="2366700" cy="523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a:solidFill>
                  <a:schemeClr val="dk2"/>
                </a:solidFill>
                <a:latin typeface="Montserrat Medium"/>
                <a:ea typeface="Montserrat Medium"/>
                <a:cs typeface="Montserrat Medium"/>
                <a:sym typeface="Montserrat Medium"/>
              </a:rPr>
              <a:t>Monitor what people are saying about your brand</a:t>
            </a:r>
            <a:endParaRPr sz="1100">
              <a:solidFill>
                <a:schemeClr val="dk2"/>
              </a:solidFill>
              <a:latin typeface="Montserrat Medium"/>
              <a:ea typeface="Montserrat Medium"/>
              <a:cs typeface="Montserrat Medium"/>
              <a:sym typeface="Montserrat Medium"/>
            </a:endParaRPr>
          </a:p>
        </p:txBody>
      </p:sp>
      <p:sp>
        <p:nvSpPr>
          <p:cNvPr id="227" name="Google Shape;227;p41"/>
          <p:cNvSpPr txBox="1"/>
          <p:nvPr/>
        </p:nvSpPr>
        <p:spPr>
          <a:xfrm>
            <a:off x="5478876" y="4027950"/>
            <a:ext cx="2799000" cy="523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a:solidFill>
                  <a:schemeClr val="dk2"/>
                </a:solidFill>
                <a:latin typeface="Montserrat Medium"/>
                <a:ea typeface="Montserrat Medium"/>
                <a:cs typeface="Montserrat Medium"/>
                <a:sym typeface="Montserrat Medium"/>
              </a:rPr>
              <a:t>Respond to messages and comments from a single inbox</a:t>
            </a:r>
            <a:endParaRPr sz="1100">
              <a:solidFill>
                <a:schemeClr val="dk2"/>
              </a:solidFill>
              <a:latin typeface="Montserrat Medium"/>
              <a:ea typeface="Montserrat Medium"/>
              <a:cs typeface="Montserrat Medium"/>
              <a:sym typeface="Montserrat Medium"/>
            </a:endParaRPr>
          </a:p>
        </p:txBody>
      </p:sp>
      <p:sp>
        <p:nvSpPr>
          <p:cNvPr id="228" name="Google Shape;228;p41"/>
          <p:cNvSpPr txBox="1"/>
          <p:nvPr/>
        </p:nvSpPr>
        <p:spPr>
          <a:xfrm>
            <a:off x="5478875" y="2003125"/>
            <a:ext cx="2671500" cy="523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a:solidFill>
                  <a:schemeClr val="dk2"/>
                </a:solidFill>
                <a:latin typeface="Montserrat Medium"/>
                <a:ea typeface="Montserrat Medium"/>
                <a:cs typeface="Montserrat Medium"/>
                <a:sym typeface="Montserrat Medium"/>
              </a:rPr>
              <a:t>Create, schedule, and publish</a:t>
            </a:r>
            <a:endParaRPr sz="1100">
              <a:solidFill>
                <a:schemeClr val="dk2"/>
              </a:solidFill>
              <a:latin typeface="Montserrat Medium"/>
              <a:ea typeface="Montserrat Medium"/>
              <a:cs typeface="Montserrat Medium"/>
              <a:sym typeface="Montserrat Medium"/>
            </a:endParaRPr>
          </a:p>
          <a:p>
            <a:pPr indent="0" lvl="0" marL="0" rtl="0" algn="l">
              <a:lnSpc>
                <a:spcPct val="100000"/>
              </a:lnSpc>
              <a:spcBef>
                <a:spcPts val="0"/>
              </a:spcBef>
              <a:spcAft>
                <a:spcPts val="0"/>
              </a:spcAft>
              <a:buNone/>
            </a:pPr>
            <a:r>
              <a:rPr lang="en" sz="1100">
                <a:solidFill>
                  <a:schemeClr val="dk2"/>
                </a:solidFill>
                <a:latin typeface="Montserrat Medium"/>
                <a:ea typeface="Montserrat Medium"/>
                <a:cs typeface="Montserrat Medium"/>
                <a:sym typeface="Montserrat Medium"/>
              </a:rPr>
              <a:t>to all your profiles from one place</a:t>
            </a:r>
            <a:endParaRPr sz="1100">
              <a:solidFill>
                <a:schemeClr val="dk2"/>
              </a:solidFill>
              <a:latin typeface="Montserrat Medium"/>
              <a:ea typeface="Montserrat Medium"/>
              <a:cs typeface="Montserrat Medium"/>
              <a:sym typeface="Montserrat Medium"/>
            </a:endParaRPr>
          </a:p>
        </p:txBody>
      </p:sp>
      <p:pic>
        <p:nvPicPr>
          <p:cNvPr id="229" name="Google Shape;229;p41">
            <a:hlinkClick r:id="rId5"/>
          </p:cNvPr>
          <p:cNvPicPr preferRelativeResize="0"/>
          <p:nvPr/>
        </p:nvPicPr>
        <p:blipFill>
          <a:blip r:embed="rId6">
            <a:alphaModFix/>
          </a:blip>
          <a:stretch>
            <a:fillRect/>
          </a:stretch>
        </p:blipFill>
        <p:spPr>
          <a:xfrm>
            <a:off x="422850" y="963362"/>
            <a:ext cx="1920751" cy="1222275"/>
          </a:xfrm>
          <a:prstGeom prst="rect">
            <a:avLst/>
          </a:prstGeom>
          <a:noFill/>
          <a:ln>
            <a:noFill/>
          </a:ln>
        </p:spPr>
      </p:pic>
      <p:pic>
        <p:nvPicPr>
          <p:cNvPr id="230" name="Google Shape;230;p41"/>
          <p:cNvPicPr preferRelativeResize="0"/>
          <p:nvPr/>
        </p:nvPicPr>
        <p:blipFill>
          <a:blip r:embed="rId7">
            <a:alphaModFix/>
          </a:blip>
          <a:stretch>
            <a:fillRect/>
          </a:stretch>
        </p:blipFill>
        <p:spPr>
          <a:xfrm>
            <a:off x="4968921" y="3440864"/>
            <a:ext cx="408642" cy="408624"/>
          </a:xfrm>
          <a:prstGeom prst="rect">
            <a:avLst/>
          </a:prstGeom>
          <a:noFill/>
          <a:ln>
            <a:noFill/>
          </a:ln>
        </p:spPr>
      </p:pic>
      <p:sp>
        <p:nvSpPr>
          <p:cNvPr id="231" name="Google Shape;231;p41"/>
          <p:cNvSpPr txBox="1"/>
          <p:nvPr/>
        </p:nvSpPr>
        <p:spPr>
          <a:xfrm>
            <a:off x="4863450" y="1197250"/>
            <a:ext cx="3322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2"/>
                </a:solidFill>
                <a:latin typeface="Montserrat"/>
                <a:ea typeface="Montserrat"/>
                <a:cs typeface="Montserrat"/>
                <a:sym typeface="Montserrat"/>
              </a:rPr>
              <a:t>Hootsuite helps you </a:t>
            </a:r>
            <a:r>
              <a:rPr lang="en" sz="1600">
                <a:solidFill>
                  <a:srgbClr val="FF4C46"/>
                </a:solidFill>
                <a:latin typeface="Montserrat ExtraBold"/>
                <a:ea typeface="Montserrat ExtraBold"/>
                <a:cs typeface="Montserrat ExtraBold"/>
                <a:sym typeface="Montserrat ExtraBold"/>
              </a:rPr>
              <a:t>CRUSH </a:t>
            </a:r>
            <a:r>
              <a:rPr b="1" lang="en" sz="1600">
                <a:solidFill>
                  <a:schemeClr val="dk2"/>
                </a:solidFill>
                <a:latin typeface="Montserrat"/>
                <a:ea typeface="Montserrat"/>
                <a:cs typeface="Montserrat"/>
                <a:sym typeface="Montserrat"/>
              </a:rPr>
              <a:t>your social goals</a:t>
            </a:r>
            <a:endParaRPr b="1" sz="1600">
              <a:solidFill>
                <a:schemeClr val="dk2"/>
              </a:solidFill>
              <a:latin typeface="Montserrat"/>
              <a:ea typeface="Montserrat"/>
              <a:cs typeface="Montserrat"/>
              <a:sym typeface="Montserrat"/>
            </a:endParaRPr>
          </a:p>
        </p:txBody>
      </p:sp>
      <p:sp>
        <p:nvSpPr>
          <p:cNvPr id="232" name="Google Shape;232;p41"/>
          <p:cNvSpPr/>
          <p:nvPr/>
        </p:nvSpPr>
        <p:spPr>
          <a:xfrm>
            <a:off x="4957375" y="2732102"/>
            <a:ext cx="431700" cy="4317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pic>
        <p:nvPicPr>
          <p:cNvPr id="233" name="Google Shape;233;p41"/>
          <p:cNvPicPr preferRelativeResize="0"/>
          <p:nvPr/>
        </p:nvPicPr>
        <p:blipFill>
          <a:blip r:embed="rId8">
            <a:alphaModFix/>
          </a:blip>
          <a:stretch>
            <a:fillRect/>
          </a:stretch>
        </p:blipFill>
        <p:spPr>
          <a:xfrm>
            <a:off x="5000332" y="2774760"/>
            <a:ext cx="345684" cy="346245"/>
          </a:xfrm>
          <a:prstGeom prst="rect">
            <a:avLst/>
          </a:prstGeom>
          <a:noFill/>
          <a:ln>
            <a:noFill/>
          </a:ln>
        </p:spPr>
      </p:pic>
      <p:sp>
        <p:nvSpPr>
          <p:cNvPr id="234" name="Google Shape;234;p41"/>
          <p:cNvSpPr/>
          <p:nvPr/>
        </p:nvSpPr>
        <p:spPr>
          <a:xfrm>
            <a:off x="4974200" y="4073707"/>
            <a:ext cx="431700" cy="4317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pic>
        <p:nvPicPr>
          <p:cNvPr id="235" name="Google Shape;235;p41"/>
          <p:cNvPicPr preferRelativeResize="0"/>
          <p:nvPr/>
        </p:nvPicPr>
        <p:blipFill>
          <a:blip r:embed="rId9">
            <a:alphaModFix/>
          </a:blip>
          <a:stretch>
            <a:fillRect/>
          </a:stretch>
        </p:blipFill>
        <p:spPr>
          <a:xfrm>
            <a:off x="5077223" y="4161837"/>
            <a:ext cx="225551" cy="255310"/>
          </a:xfrm>
          <a:prstGeom prst="rect">
            <a:avLst/>
          </a:prstGeom>
          <a:noFill/>
          <a:ln>
            <a:noFill/>
          </a:ln>
        </p:spPr>
      </p:pic>
      <p:sp>
        <p:nvSpPr>
          <p:cNvPr id="236" name="Google Shape;236;p41"/>
          <p:cNvSpPr/>
          <p:nvPr/>
        </p:nvSpPr>
        <p:spPr>
          <a:xfrm>
            <a:off x="4957319" y="2087376"/>
            <a:ext cx="431700" cy="4317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pic>
        <p:nvPicPr>
          <p:cNvPr id="237" name="Google Shape;237;p41"/>
          <p:cNvPicPr preferRelativeResize="0"/>
          <p:nvPr/>
        </p:nvPicPr>
        <p:blipFill>
          <a:blip r:embed="rId10">
            <a:alphaModFix/>
          </a:blip>
          <a:stretch>
            <a:fillRect/>
          </a:stretch>
        </p:blipFill>
        <p:spPr>
          <a:xfrm>
            <a:off x="5019975" y="2129743"/>
            <a:ext cx="306413" cy="34685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2"/>
          <p:cNvSpPr txBox="1"/>
          <p:nvPr/>
        </p:nvSpPr>
        <p:spPr>
          <a:xfrm>
            <a:off x="362450" y="3036175"/>
            <a:ext cx="6661200" cy="1662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6000">
                <a:solidFill>
                  <a:schemeClr val="dk1"/>
                </a:solidFill>
                <a:latin typeface="Montserrat Alternates ExtraBold"/>
                <a:ea typeface="Montserrat Alternates ExtraBold"/>
                <a:cs typeface="Montserrat Alternates ExtraBold"/>
                <a:sym typeface="Montserrat Alternates ExtraBold"/>
              </a:rPr>
              <a:t>Social Media Audit</a:t>
            </a:r>
            <a:endParaRPr sz="6000">
              <a:solidFill>
                <a:schemeClr val="dk1"/>
              </a:solidFill>
              <a:latin typeface="Montserrat Alternates ExtraBold"/>
              <a:ea typeface="Montserrat Alternates ExtraBold"/>
              <a:cs typeface="Montserrat Alternates ExtraBold"/>
              <a:sym typeface="Montserrat Alternates ExtraBold"/>
            </a:endParaRPr>
          </a:p>
        </p:txBody>
      </p:sp>
      <p:pic>
        <p:nvPicPr>
          <p:cNvPr id="243" name="Google Shape;243;p42"/>
          <p:cNvPicPr preferRelativeResize="0"/>
          <p:nvPr/>
        </p:nvPicPr>
        <p:blipFill>
          <a:blip r:embed="rId3">
            <a:alphaModFix/>
          </a:blip>
          <a:stretch>
            <a:fillRect/>
          </a:stretch>
        </p:blipFill>
        <p:spPr>
          <a:xfrm>
            <a:off x="-283025" y="1686225"/>
            <a:ext cx="3007974" cy="1321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3"/>
          <p:cNvSpPr txBox="1"/>
          <p:nvPr/>
        </p:nvSpPr>
        <p:spPr>
          <a:xfrm>
            <a:off x="472675" y="1186425"/>
            <a:ext cx="5107500" cy="457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Auditing your social media presence  </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249" name="Google Shape;249;p43"/>
          <p:cNvSpPr/>
          <p:nvPr/>
        </p:nvSpPr>
        <p:spPr>
          <a:xfrm>
            <a:off x="5675350" y="2891875"/>
            <a:ext cx="2815500" cy="13851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Use our </a:t>
            </a:r>
            <a:r>
              <a:rPr lang="en" sz="1200" u="sng">
                <a:solidFill>
                  <a:schemeClr val="hlink"/>
                </a:solidFill>
                <a:latin typeface="Montserrat Medium"/>
                <a:ea typeface="Montserrat Medium"/>
                <a:cs typeface="Montserrat Medium"/>
                <a:sym typeface="Montserrat Medium"/>
                <a:hlinkClick r:id="rId3"/>
              </a:rPr>
              <a:t>step-by-step guide to conducting a social media audit (+ spreadsheet template)</a:t>
            </a:r>
            <a:r>
              <a:rPr lang="en" sz="1200">
                <a:solidFill>
                  <a:schemeClr val="hlink"/>
                </a:solidFill>
                <a:latin typeface="Montserrat Medium"/>
                <a:ea typeface="Montserrat Medium"/>
                <a:cs typeface="Montserrat Medium"/>
                <a:sym typeface="Montserrat Medium"/>
              </a:rPr>
              <a:t>   to get this done quickly and stay organized.</a:t>
            </a:r>
            <a:endParaRPr sz="1000">
              <a:solidFill>
                <a:schemeClr val="hlink"/>
              </a:solidFill>
              <a:latin typeface="Montserrat"/>
              <a:ea typeface="Montserrat"/>
              <a:cs typeface="Montserrat"/>
              <a:sym typeface="Montserrat"/>
            </a:endParaRPr>
          </a:p>
        </p:txBody>
      </p:sp>
      <p:sp>
        <p:nvSpPr>
          <p:cNvPr id="250" name="Google Shape;250;p43"/>
          <p:cNvSpPr txBox="1"/>
          <p:nvPr/>
        </p:nvSpPr>
        <p:spPr>
          <a:xfrm>
            <a:off x="472675" y="2309325"/>
            <a:ext cx="5073000" cy="21009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a:solidFill>
                  <a:schemeClr val="hlink"/>
                </a:solidFill>
                <a:latin typeface="Montserrat Medium"/>
                <a:ea typeface="Montserrat Medium"/>
                <a:cs typeface="Montserrat Medium"/>
                <a:sym typeface="Montserrat Medium"/>
              </a:rPr>
              <a:t>If you’re already using social media, </a:t>
            </a:r>
            <a:br>
              <a:rPr lang="en">
                <a:solidFill>
                  <a:schemeClr val="hlink"/>
                </a:solidFill>
                <a:latin typeface="Montserrat Medium"/>
                <a:ea typeface="Montserrat Medium"/>
                <a:cs typeface="Montserrat Medium"/>
                <a:sym typeface="Montserrat Medium"/>
              </a:rPr>
            </a:br>
            <a:r>
              <a:rPr lang="en">
                <a:solidFill>
                  <a:schemeClr val="hlink"/>
                </a:solidFill>
                <a:latin typeface="Montserrat Medium"/>
                <a:ea typeface="Montserrat Medium"/>
                <a:cs typeface="Montserrat Medium"/>
                <a:sym typeface="Montserrat Medium"/>
              </a:rPr>
              <a:t>take a step back and look at: </a:t>
            </a:r>
            <a:endParaRPr>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t/>
            </a:r>
            <a:endParaRPr>
              <a:solidFill>
                <a:schemeClr val="hlink"/>
              </a:solidFill>
              <a:latin typeface="Montserrat"/>
              <a:ea typeface="Montserrat"/>
              <a:cs typeface="Montserrat"/>
              <a:sym typeface="Montserrat"/>
            </a:endParaRPr>
          </a:p>
          <a:p>
            <a:pPr indent="-304800" lvl="0" marL="457200" rtl="0" algn="l">
              <a:lnSpc>
                <a:spcPct val="125000"/>
              </a:lnSpc>
              <a:spcBef>
                <a:spcPts val="0"/>
              </a:spcBef>
              <a:spcAft>
                <a:spcPts val="0"/>
              </a:spcAft>
              <a:buClr>
                <a:schemeClr val="hlink"/>
              </a:buClr>
              <a:buSzPts val="1200"/>
              <a:buFont typeface="Montserrat"/>
              <a:buChar char="●"/>
            </a:pPr>
            <a:r>
              <a:rPr lang="en" sz="1200">
                <a:solidFill>
                  <a:schemeClr val="hlink"/>
                </a:solidFill>
                <a:latin typeface="Montserrat"/>
                <a:ea typeface="Montserrat"/>
                <a:cs typeface="Montserrat"/>
                <a:sym typeface="Montserrat"/>
              </a:rPr>
              <a:t>What’s working and what’s not</a:t>
            </a:r>
            <a:endParaRPr sz="1200">
              <a:solidFill>
                <a:schemeClr val="hlink"/>
              </a:solidFill>
              <a:latin typeface="Montserrat"/>
              <a:ea typeface="Montserrat"/>
              <a:cs typeface="Montserrat"/>
              <a:sym typeface="Montserrat"/>
            </a:endParaRPr>
          </a:p>
          <a:p>
            <a:pPr indent="-304800" lvl="0" marL="457200" rtl="0" algn="l">
              <a:lnSpc>
                <a:spcPct val="125000"/>
              </a:lnSpc>
              <a:spcBef>
                <a:spcPts val="0"/>
              </a:spcBef>
              <a:spcAft>
                <a:spcPts val="0"/>
              </a:spcAft>
              <a:buClr>
                <a:schemeClr val="hlink"/>
              </a:buClr>
              <a:buSzPts val="1200"/>
              <a:buFont typeface="Montserrat"/>
              <a:buChar char="●"/>
            </a:pPr>
            <a:r>
              <a:rPr lang="en" sz="1200">
                <a:solidFill>
                  <a:schemeClr val="hlink"/>
                </a:solidFill>
                <a:latin typeface="Montserrat"/>
                <a:ea typeface="Montserrat"/>
                <a:cs typeface="Montserrat"/>
                <a:sym typeface="Montserrat"/>
              </a:rPr>
              <a:t>Who is engaging with you</a:t>
            </a:r>
            <a:endParaRPr sz="1200">
              <a:solidFill>
                <a:schemeClr val="hlink"/>
              </a:solidFill>
              <a:latin typeface="Montserrat"/>
              <a:ea typeface="Montserrat"/>
              <a:cs typeface="Montserrat"/>
              <a:sym typeface="Montserrat"/>
            </a:endParaRPr>
          </a:p>
          <a:p>
            <a:pPr indent="-304800" lvl="0" marL="457200" rtl="0" algn="l">
              <a:lnSpc>
                <a:spcPct val="125000"/>
              </a:lnSpc>
              <a:spcBef>
                <a:spcPts val="0"/>
              </a:spcBef>
              <a:spcAft>
                <a:spcPts val="0"/>
              </a:spcAft>
              <a:buClr>
                <a:schemeClr val="hlink"/>
              </a:buClr>
              <a:buSzPts val="1200"/>
              <a:buFont typeface="Montserrat"/>
              <a:buChar char="●"/>
            </a:pPr>
            <a:r>
              <a:rPr lang="en" sz="1200">
                <a:solidFill>
                  <a:schemeClr val="hlink"/>
                </a:solidFill>
                <a:latin typeface="Montserrat"/>
                <a:ea typeface="Montserrat"/>
                <a:cs typeface="Montserrat"/>
                <a:sym typeface="Montserrat"/>
              </a:rPr>
              <a:t>Which networks your target audience is most active on</a:t>
            </a:r>
            <a:endParaRPr sz="1200">
              <a:solidFill>
                <a:schemeClr val="hlink"/>
              </a:solidFill>
              <a:latin typeface="Montserrat"/>
              <a:ea typeface="Montserrat"/>
              <a:cs typeface="Montserrat"/>
              <a:sym typeface="Montserrat"/>
            </a:endParaRPr>
          </a:p>
          <a:p>
            <a:pPr indent="-304800" lvl="0" marL="457200" rtl="0" algn="l">
              <a:lnSpc>
                <a:spcPct val="125000"/>
              </a:lnSpc>
              <a:spcBef>
                <a:spcPts val="0"/>
              </a:spcBef>
              <a:spcAft>
                <a:spcPts val="0"/>
              </a:spcAft>
              <a:buClr>
                <a:schemeClr val="hlink"/>
              </a:buClr>
              <a:buSzPts val="1200"/>
              <a:buFont typeface="Montserrat"/>
              <a:buChar char="●"/>
            </a:pPr>
            <a:r>
              <a:rPr lang="en" sz="1200">
                <a:solidFill>
                  <a:schemeClr val="hlink"/>
                </a:solidFill>
                <a:latin typeface="Montserrat"/>
                <a:ea typeface="Montserrat"/>
                <a:cs typeface="Montserrat"/>
                <a:sym typeface="Montserrat"/>
              </a:rPr>
              <a:t>How your strategy compares to the competition and/or your peers</a:t>
            </a:r>
            <a:endParaRPr sz="1200">
              <a:solidFill>
                <a:schemeClr val="hlink"/>
              </a:solidFill>
              <a:latin typeface="Montserrat"/>
              <a:ea typeface="Montserrat"/>
              <a:cs typeface="Montserrat"/>
              <a:sym typeface="Montserrat"/>
            </a:endParaRPr>
          </a:p>
        </p:txBody>
      </p:sp>
      <p:sp>
        <p:nvSpPr>
          <p:cNvPr id="251" name="Google Shape;251;p43"/>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grpSp>
        <p:nvGrpSpPr>
          <p:cNvPr id="252" name="Google Shape;252;p43"/>
          <p:cNvGrpSpPr/>
          <p:nvPr/>
        </p:nvGrpSpPr>
        <p:grpSpPr>
          <a:xfrm flipH="1" rot="6351671">
            <a:off x="5182360" y="4021330"/>
            <a:ext cx="531311" cy="1014442"/>
            <a:chOff x="3725874" y="969643"/>
            <a:chExt cx="531326" cy="794882"/>
          </a:xfrm>
        </p:grpSpPr>
        <p:sp>
          <p:nvSpPr>
            <p:cNvPr id="253" name="Google Shape;253;p43"/>
            <p:cNvSpPr/>
            <p:nvPr/>
          </p:nvSpPr>
          <p:spPr>
            <a:xfrm>
              <a:off x="3725874" y="979900"/>
              <a:ext cx="519250" cy="784625"/>
            </a:xfrm>
            <a:custGeom>
              <a:rect b="b" l="l" r="r" t="t"/>
              <a:pathLst>
                <a:path extrusionOk="0" h="31385" w="20770">
                  <a:moveTo>
                    <a:pt x="4873" y="31385"/>
                  </a:moveTo>
                  <a:cubicBezTo>
                    <a:pt x="-1354" y="30348"/>
                    <a:pt x="-905" y="17984"/>
                    <a:pt x="2406" y="12609"/>
                  </a:cubicBezTo>
                  <a:cubicBezTo>
                    <a:pt x="6300" y="6287"/>
                    <a:pt x="14132" y="3327"/>
                    <a:pt x="20770" y="0"/>
                  </a:cubicBezTo>
                </a:path>
              </a:pathLst>
            </a:custGeom>
            <a:noFill/>
            <a:ln cap="flat" cmpd="sng" w="28575">
              <a:solidFill>
                <a:schemeClr val="lt1"/>
              </a:solidFill>
              <a:prstDash val="solid"/>
              <a:round/>
              <a:headEnd len="med" w="med" type="none"/>
              <a:tailEnd len="med" w="med" type="none"/>
            </a:ln>
          </p:spPr>
        </p:sp>
        <p:sp>
          <p:nvSpPr>
            <p:cNvPr id="254" name="Google Shape;254;p43"/>
            <p:cNvSpPr/>
            <p:nvPr/>
          </p:nvSpPr>
          <p:spPr>
            <a:xfrm>
              <a:off x="4012150" y="969643"/>
              <a:ext cx="245050" cy="150725"/>
            </a:xfrm>
            <a:custGeom>
              <a:rect b="b" l="l" r="r" t="t"/>
              <a:pathLst>
                <a:path extrusionOk="0" h="6029" w="9802">
                  <a:moveTo>
                    <a:pt x="0" y="959"/>
                  </a:moveTo>
                  <a:cubicBezTo>
                    <a:pt x="1622" y="845"/>
                    <a:pt x="9160" y="-572"/>
                    <a:pt x="9731" y="273"/>
                  </a:cubicBezTo>
                  <a:cubicBezTo>
                    <a:pt x="10302" y="1118"/>
                    <a:pt x="4477" y="5070"/>
                    <a:pt x="3426" y="6029"/>
                  </a:cubicBezTo>
                </a:path>
              </a:pathLst>
            </a:custGeom>
            <a:noFill/>
            <a:ln cap="flat" cmpd="sng" w="28575">
              <a:solidFill>
                <a:schemeClr val="lt1"/>
              </a:solidFill>
              <a:prstDash val="solid"/>
              <a:round/>
              <a:headEnd len="med" w="med" type="none"/>
              <a:tailEnd len="med" w="med" type="none"/>
            </a:ln>
          </p:spPr>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4"/>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accent2"/>
                </a:solidFill>
                <a:latin typeface="Montserrat Alternates"/>
                <a:ea typeface="Montserrat Alternates"/>
                <a:cs typeface="Montserrat Alternates"/>
                <a:sym typeface="Montserrat Alternates"/>
              </a:rPr>
              <a:t>Social Media</a:t>
            </a:r>
            <a:r>
              <a:rPr b="1" lang="en" sz="4000">
                <a:solidFill>
                  <a:schemeClr val="lt1"/>
                </a:solidFill>
                <a:latin typeface="Montserrat Alternates"/>
                <a:ea typeface="Montserrat Alternates"/>
                <a:cs typeface="Montserrat Alternates"/>
                <a:sym typeface="Montserrat Alternates"/>
              </a:rPr>
              <a:t> Benchmarks</a:t>
            </a:r>
            <a:endParaRPr sz="3200">
              <a:solidFill>
                <a:schemeClr val="dk1"/>
              </a:solidFill>
              <a:latin typeface="Montserrat Alternates ExtraBold"/>
              <a:ea typeface="Montserrat Alternates ExtraBold"/>
              <a:cs typeface="Montserrat Alternates ExtraBold"/>
              <a:sym typeface="Montserrat Alternates ExtraBold"/>
            </a:endParaRPr>
          </a:p>
        </p:txBody>
      </p:sp>
      <p:sp>
        <p:nvSpPr>
          <p:cNvPr id="260" name="Google Shape;260;p44"/>
          <p:cNvSpPr txBox="1"/>
          <p:nvPr/>
        </p:nvSpPr>
        <p:spPr>
          <a:xfrm>
            <a:off x="472675" y="1003700"/>
            <a:ext cx="5390700" cy="4878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 sz="1600">
                <a:solidFill>
                  <a:schemeClr val="accent2"/>
                </a:solidFill>
                <a:latin typeface="Montserrat"/>
                <a:ea typeface="Montserrat"/>
                <a:cs typeface="Montserrat"/>
                <a:sym typeface="Montserrat"/>
              </a:rPr>
              <a:t>As of: [date]</a:t>
            </a:r>
            <a:endParaRPr sz="1100">
              <a:solidFill>
                <a:schemeClr val="accent2"/>
              </a:solidFill>
              <a:latin typeface="Montserrat"/>
              <a:ea typeface="Montserrat"/>
              <a:cs typeface="Montserrat"/>
              <a:sym typeface="Montserrat"/>
            </a:endParaRPr>
          </a:p>
        </p:txBody>
      </p:sp>
      <p:graphicFrame>
        <p:nvGraphicFramePr>
          <p:cNvPr id="261" name="Google Shape;261;p44"/>
          <p:cNvGraphicFramePr/>
          <p:nvPr/>
        </p:nvGraphicFramePr>
        <p:xfrm>
          <a:off x="551888" y="1599250"/>
          <a:ext cx="3000000" cy="3000000"/>
        </p:xfrm>
        <a:graphic>
          <a:graphicData uri="http://schemas.openxmlformats.org/drawingml/2006/table">
            <a:tbl>
              <a:tblPr>
                <a:noFill/>
                <a:tableStyleId>{3E3422C2-3503-4661-B059-B31C36E3DF8D}</a:tableStyleId>
              </a:tblPr>
              <a:tblGrid>
                <a:gridCol w="908525"/>
                <a:gridCol w="1224850"/>
                <a:gridCol w="1224850"/>
                <a:gridCol w="1224850"/>
                <a:gridCol w="1224850"/>
                <a:gridCol w="1224850"/>
                <a:gridCol w="1224850"/>
              </a:tblGrid>
              <a:tr h="539325">
                <a:tc>
                  <a:txBody>
                    <a:bodyPr/>
                    <a:lstStyle/>
                    <a:p>
                      <a:pPr indent="0" lvl="0" marL="0" rtl="0" algn="l">
                        <a:spcBef>
                          <a:spcPts val="0"/>
                        </a:spcBef>
                        <a:spcAft>
                          <a:spcPts val="0"/>
                        </a:spcAft>
                        <a:buNone/>
                      </a:pPr>
                      <a:r>
                        <a:rPr b="1" lang="en" sz="900">
                          <a:solidFill>
                            <a:srgbClr val="FFFFFF"/>
                          </a:solidFill>
                          <a:latin typeface="Montserrat"/>
                          <a:ea typeface="Montserrat"/>
                          <a:cs typeface="Montserrat"/>
                          <a:sym typeface="Montserrat"/>
                        </a:rPr>
                        <a:t>CHANNEL</a:t>
                      </a:r>
                      <a:endParaRPr b="1" sz="900">
                        <a:solidFill>
                          <a:srgbClr val="FFFFFF"/>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012B3A"/>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Number of followers</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4C46"/>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 of Posts</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99B6C1"/>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Average engagement Rate</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CCDBE0"/>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Click-through rate</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Mentions</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Reach</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2"/>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Instagram</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Facebook</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X (Twitter)</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LinkedIn</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Pinterest</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5"/>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accent2"/>
                </a:solidFill>
                <a:latin typeface="Montserrat Alternates"/>
                <a:ea typeface="Montserrat Alternates"/>
                <a:cs typeface="Montserrat Alternates"/>
                <a:sym typeface="Montserrat Alternates"/>
              </a:rPr>
              <a:t>Social Media</a:t>
            </a:r>
            <a:r>
              <a:rPr b="1" lang="en" sz="4000">
                <a:solidFill>
                  <a:schemeClr val="lt1"/>
                </a:solidFill>
                <a:latin typeface="Montserrat Alternates"/>
                <a:ea typeface="Montserrat Alternates"/>
                <a:cs typeface="Montserrat Alternates"/>
                <a:sym typeface="Montserrat Alternates"/>
              </a:rPr>
              <a:t> Audit</a:t>
            </a:r>
            <a:endParaRPr sz="3200">
              <a:solidFill>
                <a:schemeClr val="dk1"/>
              </a:solidFill>
              <a:latin typeface="Montserrat Alternates ExtraBold"/>
              <a:ea typeface="Montserrat Alternates ExtraBold"/>
              <a:cs typeface="Montserrat Alternates ExtraBold"/>
              <a:sym typeface="Montserrat Alternates ExtraBold"/>
            </a:endParaRPr>
          </a:p>
        </p:txBody>
      </p:sp>
      <p:graphicFrame>
        <p:nvGraphicFramePr>
          <p:cNvPr id="267" name="Google Shape;267;p45"/>
          <p:cNvGraphicFramePr/>
          <p:nvPr/>
        </p:nvGraphicFramePr>
        <p:xfrm>
          <a:off x="535388" y="1155000"/>
          <a:ext cx="3000000" cy="3000000"/>
        </p:xfrm>
        <a:graphic>
          <a:graphicData uri="http://schemas.openxmlformats.org/drawingml/2006/table">
            <a:tbl>
              <a:tblPr>
                <a:noFill/>
                <a:tableStyleId>{3E3422C2-3503-4661-B059-B31C36E3DF8D}</a:tableStyleId>
              </a:tblPr>
              <a:tblGrid>
                <a:gridCol w="4137075"/>
                <a:gridCol w="4137075"/>
              </a:tblGrid>
              <a:tr h="457500">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[Network #1]</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[Network #2]</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755625">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755625">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not working: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not working: </a:t>
                      </a:r>
                      <a:endParaRPr b="1" sz="12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755625">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Audience: </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Audience: </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755625">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Lessons / hypotheses:</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Lessons / hypotheses:</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6"/>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accent2"/>
                </a:solidFill>
                <a:latin typeface="Montserrat Alternates"/>
                <a:ea typeface="Montserrat Alternates"/>
                <a:cs typeface="Montserrat Alternates"/>
                <a:sym typeface="Montserrat Alternates"/>
              </a:rPr>
              <a:t>Action Items</a:t>
            </a:r>
            <a:endParaRPr sz="3200">
              <a:solidFill>
                <a:schemeClr val="dk1"/>
              </a:solidFill>
              <a:latin typeface="Montserrat Alternates ExtraBold"/>
              <a:ea typeface="Montserrat Alternates ExtraBold"/>
              <a:cs typeface="Montserrat Alternates ExtraBold"/>
              <a:sym typeface="Montserrat Alternates ExtraBold"/>
            </a:endParaRPr>
          </a:p>
        </p:txBody>
      </p:sp>
      <p:graphicFrame>
        <p:nvGraphicFramePr>
          <p:cNvPr id="273" name="Google Shape;273;p46"/>
          <p:cNvGraphicFramePr/>
          <p:nvPr/>
        </p:nvGraphicFramePr>
        <p:xfrm>
          <a:off x="535388" y="1155000"/>
          <a:ext cx="3000000" cy="3000000"/>
        </p:xfrm>
        <a:graphic>
          <a:graphicData uri="http://schemas.openxmlformats.org/drawingml/2006/table">
            <a:tbl>
              <a:tblPr>
                <a:noFill/>
                <a:tableStyleId>{3E3422C2-3503-4661-B059-B31C36E3DF8D}</a:tableStyleId>
              </a:tblPr>
              <a:tblGrid>
                <a:gridCol w="4137075"/>
                <a:gridCol w="4137075"/>
              </a:tblGrid>
              <a:tr h="457500">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To Do:</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When:</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755625">
                <a:tc>
                  <a:txBody>
                    <a:bodyPr/>
                    <a:lstStyle/>
                    <a:p>
                      <a:pPr indent="0" lvl="0" marL="0" rtl="0" algn="l">
                        <a:spcBef>
                          <a:spcPts val="0"/>
                        </a:spcBef>
                        <a:spcAft>
                          <a:spcPts val="0"/>
                        </a:spcAft>
                        <a:buNone/>
                      </a:pPr>
                      <a:r>
                        <a:rPr lang="en" sz="1200">
                          <a:latin typeface="Montserrat"/>
                          <a:ea typeface="Montserrat"/>
                          <a:cs typeface="Montserrat"/>
                          <a:sym typeface="Montserrat"/>
                        </a:rPr>
                        <a:t>[eg., Deprecate X (Twitter) account, or Request budget for freelance video editor]</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lang="en" sz="1200">
                          <a:latin typeface="Montserrat"/>
                          <a:ea typeface="Montserrat"/>
                          <a:cs typeface="Montserrat"/>
                          <a:sym typeface="Montserrat"/>
                        </a:rPr>
                        <a:t>[end of June]</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755625">
                <a:tc>
                  <a:txBody>
                    <a:bodyPr/>
                    <a:lstStyle/>
                    <a:p>
                      <a:pPr indent="0" lvl="0" marL="0" rtl="0" algn="l">
                        <a:spcBef>
                          <a:spcPts val="0"/>
                        </a:spcBef>
                        <a:spcAft>
                          <a:spcPts val="0"/>
                        </a:spcAft>
                        <a:buNone/>
                      </a:pPr>
                      <a:r>
                        <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755625">
                <a:tc>
                  <a:txBody>
                    <a:bodyPr/>
                    <a:lstStyle/>
                    <a:p>
                      <a:pPr indent="0" lvl="0" marL="0" rtl="0" algn="l">
                        <a:spcBef>
                          <a:spcPts val="0"/>
                        </a:spcBef>
                        <a:spcAft>
                          <a:spcPts val="0"/>
                        </a:spcAft>
                        <a:buNone/>
                      </a:pPr>
                      <a:r>
                        <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755625">
                <a:tc>
                  <a:txBody>
                    <a:bodyPr/>
                    <a:lstStyle/>
                    <a:p>
                      <a:pPr indent="0" lvl="0" marL="0" rtl="0" algn="l">
                        <a:spcBef>
                          <a:spcPts val="0"/>
                        </a:spcBef>
                        <a:spcAft>
                          <a:spcPts val="0"/>
                        </a:spcAft>
                        <a:buNone/>
                      </a:pPr>
                      <a:r>
                        <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t/>
                      </a:r>
                      <a:endParaRPr/>
                    </a:p>
                  </a:txBody>
                  <a:tcPr marT="137150"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7"/>
          <p:cNvSpPr txBox="1"/>
          <p:nvPr/>
        </p:nvSpPr>
        <p:spPr>
          <a:xfrm>
            <a:off x="362450" y="3036175"/>
            <a:ext cx="6661200" cy="1662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6000">
                <a:solidFill>
                  <a:schemeClr val="dk1"/>
                </a:solidFill>
                <a:latin typeface="Montserrat Alternates ExtraBold"/>
                <a:ea typeface="Montserrat Alternates ExtraBold"/>
                <a:cs typeface="Montserrat Alternates ExtraBold"/>
                <a:sym typeface="Montserrat Alternates ExtraBold"/>
              </a:rPr>
              <a:t>Content Strategy</a:t>
            </a:r>
            <a:endParaRPr sz="6000">
              <a:solidFill>
                <a:schemeClr val="dk1"/>
              </a:solidFill>
              <a:latin typeface="Montserrat Alternates ExtraBold"/>
              <a:ea typeface="Montserrat Alternates ExtraBold"/>
              <a:cs typeface="Montserrat Alternates ExtraBold"/>
              <a:sym typeface="Montserrat Alternates ExtraBold"/>
            </a:endParaRPr>
          </a:p>
        </p:txBody>
      </p:sp>
      <p:pic>
        <p:nvPicPr>
          <p:cNvPr id="279" name="Google Shape;279;p47"/>
          <p:cNvPicPr preferRelativeResize="0"/>
          <p:nvPr/>
        </p:nvPicPr>
        <p:blipFill>
          <a:blip r:embed="rId3">
            <a:alphaModFix/>
          </a:blip>
          <a:stretch>
            <a:fillRect/>
          </a:stretch>
        </p:blipFill>
        <p:spPr>
          <a:xfrm>
            <a:off x="-42150" y="1502925"/>
            <a:ext cx="3270124" cy="1437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8"/>
          <p:cNvSpPr txBox="1"/>
          <p:nvPr/>
        </p:nvSpPr>
        <p:spPr>
          <a:xfrm>
            <a:off x="472675" y="878500"/>
            <a:ext cx="6654000" cy="457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Crafting your content strategy</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285" name="Google Shape;285;p48"/>
          <p:cNvSpPr txBox="1"/>
          <p:nvPr/>
        </p:nvSpPr>
        <p:spPr>
          <a:xfrm>
            <a:off x="472675" y="1836325"/>
            <a:ext cx="7145100" cy="4002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a:solidFill>
                  <a:schemeClr val="hlink"/>
                </a:solidFill>
                <a:latin typeface="Montserrat Medium"/>
                <a:ea typeface="Montserrat Medium"/>
                <a:cs typeface="Montserrat Medium"/>
                <a:sym typeface="Montserrat Medium"/>
              </a:rPr>
              <a:t>Determine your content mix and posting cadence on the next two slides. </a:t>
            </a:r>
            <a:endParaRPr sz="1200">
              <a:solidFill>
                <a:schemeClr val="hlink"/>
              </a:solidFill>
              <a:latin typeface="Montserrat"/>
              <a:ea typeface="Montserrat"/>
              <a:cs typeface="Montserrat"/>
              <a:sym typeface="Montserrat"/>
            </a:endParaRPr>
          </a:p>
        </p:txBody>
      </p:sp>
      <p:sp>
        <p:nvSpPr>
          <p:cNvPr id="286" name="Google Shape;286;p48"/>
          <p:cNvSpPr/>
          <p:nvPr/>
        </p:nvSpPr>
        <p:spPr>
          <a:xfrm>
            <a:off x="543800" y="2395425"/>
            <a:ext cx="4150200" cy="24327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You can start by using the social media content rule of thirds: </a:t>
            </a:r>
            <a:endParaRPr sz="1200">
              <a:solidFill>
                <a:schemeClr val="hlink"/>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200">
              <a:solidFill>
                <a:schemeClr val="hlink"/>
              </a:solidFill>
              <a:latin typeface="Montserrat Medium"/>
              <a:ea typeface="Montserrat Medium"/>
              <a:cs typeface="Montserrat Medium"/>
              <a:sym typeface="Montserrat Medium"/>
            </a:endParaRPr>
          </a:p>
          <a:p>
            <a:pPr indent="-298450" lvl="0" marL="457200" rtl="0" algn="l">
              <a:lnSpc>
                <a:spcPct val="115000"/>
              </a:lnSpc>
              <a:spcBef>
                <a:spcPts val="0"/>
              </a:spcBef>
              <a:spcAft>
                <a:spcPts val="0"/>
              </a:spcAft>
              <a:buClr>
                <a:schemeClr val="hlink"/>
              </a:buClr>
              <a:buSzPts val="1100"/>
              <a:buFont typeface="Montserrat Medium"/>
              <a:buChar char="●"/>
            </a:pPr>
            <a:r>
              <a:rPr lang="en" sz="1100">
                <a:solidFill>
                  <a:schemeClr val="hlink"/>
                </a:solidFill>
                <a:latin typeface="Montserrat Medium"/>
                <a:ea typeface="Montserrat Medium"/>
                <a:cs typeface="Montserrat Medium"/>
                <a:sym typeface="Montserrat Medium"/>
              </a:rPr>
              <a:t>⅓ of content promotes business and converts audience</a:t>
            </a:r>
            <a:endParaRPr sz="1100">
              <a:solidFill>
                <a:schemeClr val="hlink"/>
              </a:solidFill>
              <a:latin typeface="Montserrat Medium"/>
              <a:ea typeface="Montserrat Medium"/>
              <a:cs typeface="Montserrat Medium"/>
              <a:sym typeface="Montserrat Medium"/>
            </a:endParaRPr>
          </a:p>
          <a:p>
            <a:pPr indent="-298450" lvl="0" marL="457200" rtl="0" algn="l">
              <a:lnSpc>
                <a:spcPct val="115000"/>
              </a:lnSpc>
              <a:spcBef>
                <a:spcPts val="0"/>
              </a:spcBef>
              <a:spcAft>
                <a:spcPts val="0"/>
              </a:spcAft>
              <a:buClr>
                <a:schemeClr val="hlink"/>
              </a:buClr>
              <a:buSzPts val="1100"/>
              <a:buFont typeface="Montserrat Medium"/>
              <a:buChar char="●"/>
            </a:pPr>
            <a:r>
              <a:rPr lang="en" sz="1100">
                <a:solidFill>
                  <a:schemeClr val="hlink"/>
                </a:solidFill>
                <a:latin typeface="Montserrat Medium"/>
                <a:ea typeface="Montserrat Medium"/>
                <a:cs typeface="Montserrat Medium"/>
                <a:sym typeface="Montserrat Medium"/>
              </a:rPr>
              <a:t>⅓ of content shares / curates ideas and stories from other accounts</a:t>
            </a:r>
            <a:endParaRPr sz="1100">
              <a:solidFill>
                <a:schemeClr val="hlink"/>
              </a:solidFill>
              <a:latin typeface="Montserrat Medium"/>
              <a:ea typeface="Montserrat Medium"/>
              <a:cs typeface="Montserrat Medium"/>
              <a:sym typeface="Montserrat Medium"/>
            </a:endParaRPr>
          </a:p>
          <a:p>
            <a:pPr indent="-298450" lvl="0" marL="457200" rtl="0" algn="l">
              <a:lnSpc>
                <a:spcPct val="115000"/>
              </a:lnSpc>
              <a:spcBef>
                <a:spcPts val="0"/>
              </a:spcBef>
              <a:spcAft>
                <a:spcPts val="0"/>
              </a:spcAft>
              <a:buClr>
                <a:schemeClr val="hlink"/>
              </a:buClr>
              <a:buSzPts val="1100"/>
              <a:buFont typeface="Montserrat Medium"/>
              <a:buChar char="●"/>
            </a:pPr>
            <a:r>
              <a:rPr lang="en" sz="1100">
                <a:solidFill>
                  <a:schemeClr val="hlink"/>
                </a:solidFill>
                <a:latin typeface="Montserrat Medium"/>
                <a:ea typeface="Montserrat Medium"/>
                <a:cs typeface="Montserrat Medium"/>
                <a:sym typeface="Montserrat Medium"/>
              </a:rPr>
              <a:t>⅓ is original content </a:t>
            </a:r>
            <a:endParaRPr sz="1100">
              <a:solidFill>
                <a:schemeClr val="hlink"/>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200">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 </a:t>
            </a:r>
            <a:r>
              <a:rPr lang="en" sz="1000">
                <a:solidFill>
                  <a:schemeClr val="hlink"/>
                </a:solidFill>
                <a:latin typeface="Montserrat"/>
                <a:ea typeface="Montserrat"/>
                <a:cs typeface="Montserrat"/>
                <a:sym typeface="Montserrat"/>
              </a:rPr>
              <a:t> </a:t>
            </a:r>
            <a:r>
              <a:rPr lang="en" sz="1000" u="sng">
                <a:solidFill>
                  <a:srgbClr val="143059"/>
                </a:solidFill>
                <a:latin typeface="Montserrat"/>
                <a:ea typeface="Montserrat"/>
                <a:cs typeface="Montserrat"/>
                <a:sym typeface="Montserrat"/>
                <a:hlinkClick r:id="rId3">
                  <a:extLst>
                    <a:ext uri="{A12FA001-AC4F-418D-AE19-62706E023703}">
                      <ahyp:hlinkClr val="tx"/>
                    </a:ext>
                  </a:extLst>
                </a:hlinkClick>
              </a:rPr>
              <a:t>Content Idea Cheat Sheet</a:t>
            </a:r>
            <a:endParaRPr sz="1000">
              <a:solidFill>
                <a:srgbClr val="143059"/>
              </a:solidFill>
              <a:latin typeface="Montserrat"/>
              <a:ea typeface="Montserrat"/>
              <a:cs typeface="Montserrat"/>
              <a:sym typeface="Montserrat"/>
            </a:endParaRPr>
          </a:p>
          <a:p>
            <a:pPr indent="0" lvl="0" marL="0" rtl="0" algn="l">
              <a:lnSpc>
                <a:spcPct val="125000"/>
              </a:lnSpc>
              <a:spcBef>
                <a:spcPts val="0"/>
              </a:spcBef>
              <a:spcAft>
                <a:spcPts val="0"/>
              </a:spcAft>
              <a:buNone/>
            </a:pPr>
            <a:r>
              <a:t/>
            </a:r>
            <a:endParaRPr sz="1000">
              <a:solidFill>
                <a:schemeClr val="hlink"/>
              </a:solidFill>
              <a:latin typeface="Montserrat"/>
              <a:ea typeface="Montserrat"/>
              <a:cs typeface="Montserrat"/>
              <a:sym typeface="Montserrat"/>
            </a:endParaRPr>
          </a:p>
        </p:txBody>
      </p:sp>
      <p:sp>
        <p:nvSpPr>
          <p:cNvPr id="287" name="Google Shape;287;p48"/>
          <p:cNvSpPr/>
          <p:nvPr/>
        </p:nvSpPr>
        <p:spPr>
          <a:xfrm>
            <a:off x="4891850" y="2395425"/>
            <a:ext cx="3132900" cy="24327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15000"/>
              </a:lnSpc>
              <a:spcBef>
                <a:spcPts val="0"/>
              </a:spcBef>
              <a:spcAft>
                <a:spcPts val="0"/>
              </a:spcAft>
              <a:buNone/>
            </a:pPr>
            <a:r>
              <a:rPr lang="en" sz="1200">
                <a:solidFill>
                  <a:schemeClr val="hlink"/>
                </a:solidFill>
                <a:latin typeface="Montserrat Medium"/>
                <a:ea typeface="Montserrat Medium"/>
                <a:cs typeface="Montserrat Medium"/>
                <a:sym typeface="Montserrat Medium"/>
              </a:rPr>
              <a:t>Download our editorial calendar template and social media content calendar template (link below) to assist your planning.</a:t>
            </a:r>
            <a:endParaRPr sz="1200">
              <a:solidFill>
                <a:schemeClr val="hlink"/>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200">
              <a:solidFill>
                <a:schemeClr val="hlink"/>
              </a:solidFill>
              <a:latin typeface="Montserrat Medium"/>
              <a:ea typeface="Montserrat Medium"/>
              <a:cs typeface="Montserrat Medium"/>
              <a:sym typeface="Montserrat Medium"/>
            </a:endParaRPr>
          </a:p>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 </a:t>
            </a:r>
            <a:r>
              <a:rPr lang="en" sz="1000">
                <a:solidFill>
                  <a:schemeClr val="hlink"/>
                </a:solidFill>
                <a:latin typeface="Montserrat"/>
                <a:ea typeface="Montserrat"/>
                <a:cs typeface="Montserrat"/>
                <a:sym typeface="Montserrat"/>
              </a:rPr>
              <a:t> </a:t>
            </a:r>
            <a:r>
              <a:rPr lang="en" sz="1000" u="sng">
                <a:solidFill>
                  <a:schemeClr val="hlink"/>
                </a:solidFill>
                <a:latin typeface="Montserrat"/>
                <a:ea typeface="Montserrat"/>
                <a:cs typeface="Montserrat"/>
                <a:sym typeface="Montserrat"/>
                <a:hlinkClick r:id="rId4"/>
              </a:rPr>
              <a:t>Social Media Templates to Save You Hours of Work</a:t>
            </a:r>
            <a:endParaRPr sz="1000">
              <a:solidFill>
                <a:schemeClr val="hlink"/>
              </a:solidFill>
              <a:latin typeface="Montserrat"/>
              <a:ea typeface="Montserrat"/>
              <a:cs typeface="Montserrat"/>
              <a:sym typeface="Montserrat"/>
            </a:endParaRPr>
          </a:p>
        </p:txBody>
      </p:sp>
      <p:sp>
        <p:nvSpPr>
          <p:cNvPr id="288" name="Google Shape;288;p48"/>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9"/>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accent2"/>
                </a:solidFill>
                <a:latin typeface="Montserrat Alternates"/>
                <a:ea typeface="Montserrat Alternates"/>
                <a:cs typeface="Montserrat Alternates"/>
                <a:sym typeface="Montserrat Alternates"/>
              </a:rPr>
              <a:t>Content Pillars</a:t>
            </a:r>
            <a:endParaRPr sz="3200">
              <a:solidFill>
                <a:schemeClr val="dk1"/>
              </a:solidFill>
              <a:latin typeface="Montserrat Alternates ExtraBold"/>
              <a:ea typeface="Montserrat Alternates ExtraBold"/>
              <a:cs typeface="Montserrat Alternates ExtraBold"/>
              <a:sym typeface="Montserrat Alternates ExtraBold"/>
            </a:endParaRPr>
          </a:p>
        </p:txBody>
      </p:sp>
      <p:graphicFrame>
        <p:nvGraphicFramePr>
          <p:cNvPr id="294" name="Google Shape;294;p49"/>
          <p:cNvGraphicFramePr/>
          <p:nvPr/>
        </p:nvGraphicFramePr>
        <p:xfrm>
          <a:off x="539913" y="1139500"/>
          <a:ext cx="3000000" cy="3000000"/>
        </p:xfrm>
        <a:graphic>
          <a:graphicData uri="http://schemas.openxmlformats.org/drawingml/2006/table">
            <a:tbl>
              <a:tblPr>
                <a:noFill/>
                <a:tableStyleId>{3E3422C2-3503-4661-B059-B31C36E3DF8D}</a:tableStyleId>
              </a:tblPr>
              <a:tblGrid>
                <a:gridCol w="2745675"/>
                <a:gridCol w="2745675"/>
                <a:gridCol w="2745675"/>
              </a:tblGrid>
              <a:tr h="518050">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[Content Pillar #1</a:t>
                      </a:r>
                      <a:endParaRPr b="1" sz="1200">
                        <a:solidFill>
                          <a:schemeClr val="dk2"/>
                        </a:solidFill>
                        <a:latin typeface="Montserrat Alternates"/>
                        <a:ea typeface="Montserrat Alternates"/>
                        <a:cs typeface="Montserrat Alternates"/>
                        <a:sym typeface="Montserrat Alternates"/>
                      </a:endParaRPr>
                    </a:p>
                    <a:p>
                      <a:pPr indent="0" lvl="0" marL="0" rtl="0" algn="l">
                        <a:spcBef>
                          <a:spcPts val="0"/>
                        </a:spcBef>
                        <a:spcAft>
                          <a:spcPts val="0"/>
                        </a:spcAft>
                        <a:buNone/>
                      </a:pPr>
                      <a:r>
                        <a:rPr lang="en" sz="900">
                          <a:solidFill>
                            <a:schemeClr val="dk2"/>
                          </a:solidFill>
                          <a:latin typeface="Montserrat"/>
                          <a:ea typeface="Montserrat"/>
                          <a:cs typeface="Montserrat"/>
                          <a:sym typeface="Montserrat"/>
                        </a:rPr>
                        <a:t>eg., Entertaining/Informative]</a:t>
                      </a:r>
                      <a:endParaRPr sz="900">
                        <a:solidFill>
                          <a:schemeClr val="dk2"/>
                        </a:solidFill>
                        <a:latin typeface="Montserrat"/>
                        <a:ea typeface="Montserrat"/>
                        <a:cs typeface="Montserrat"/>
                        <a:sym typeface="Montserrat"/>
                      </a:endParaRPr>
                    </a:p>
                  </a:txBody>
                  <a:tcPr marT="91425" marB="91425" marR="137150" marL="137150"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FF4C46"/>
                    </a:solidFill>
                  </a:tcPr>
                </a:tc>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[Content Pillar #2</a:t>
                      </a:r>
                      <a:endParaRPr b="1" sz="1200">
                        <a:solidFill>
                          <a:schemeClr val="dk2"/>
                        </a:solidFill>
                        <a:latin typeface="Montserrat Alternates"/>
                        <a:ea typeface="Montserrat Alternates"/>
                        <a:cs typeface="Montserrat Alternates"/>
                        <a:sym typeface="Montserrat Alternates"/>
                      </a:endParaRPr>
                    </a:p>
                    <a:p>
                      <a:pPr indent="0" lvl="0" marL="0" rtl="0" algn="l">
                        <a:spcBef>
                          <a:spcPts val="0"/>
                        </a:spcBef>
                        <a:spcAft>
                          <a:spcPts val="0"/>
                        </a:spcAft>
                        <a:buNone/>
                      </a:pPr>
                      <a:r>
                        <a:rPr lang="en" sz="900">
                          <a:solidFill>
                            <a:schemeClr val="dk2"/>
                          </a:solidFill>
                          <a:latin typeface="Montserrat"/>
                          <a:ea typeface="Montserrat"/>
                          <a:cs typeface="Montserrat"/>
                          <a:sym typeface="Montserrat"/>
                        </a:rPr>
                        <a:t>eg.,  Branded/Promo/Sales]</a:t>
                      </a:r>
                      <a:endParaRPr sz="900">
                        <a:solidFill>
                          <a:schemeClr val="dk2"/>
                        </a:solidFill>
                        <a:latin typeface="Montserrat"/>
                        <a:ea typeface="Montserrat"/>
                        <a:cs typeface="Montserrat"/>
                        <a:sym typeface="Montserrat"/>
                      </a:endParaRPr>
                    </a:p>
                  </a:txBody>
                  <a:tcPr marT="91425" marB="91425" marR="137150" marL="137150"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[Content Pillar #3</a:t>
                      </a:r>
                      <a:endParaRPr b="1" sz="1200">
                        <a:solidFill>
                          <a:schemeClr val="dk2"/>
                        </a:solidFill>
                        <a:latin typeface="Montserrat Alternates"/>
                        <a:ea typeface="Montserrat Alternates"/>
                        <a:cs typeface="Montserrat Alternates"/>
                        <a:sym typeface="Montserrat Alternates"/>
                      </a:endParaRPr>
                    </a:p>
                    <a:p>
                      <a:pPr indent="0" lvl="0" marL="0" rtl="0" algn="l">
                        <a:spcBef>
                          <a:spcPts val="0"/>
                        </a:spcBef>
                        <a:spcAft>
                          <a:spcPts val="0"/>
                        </a:spcAft>
                        <a:buNone/>
                      </a:pPr>
                      <a:r>
                        <a:rPr lang="en" sz="900">
                          <a:solidFill>
                            <a:schemeClr val="dk2"/>
                          </a:solidFill>
                          <a:latin typeface="Montserrat"/>
                          <a:ea typeface="Montserrat"/>
                          <a:cs typeface="Montserrat"/>
                          <a:sym typeface="Montserrat"/>
                        </a:rPr>
                        <a:t>eg., Company Culture/Values]</a:t>
                      </a:r>
                      <a:endParaRPr sz="900">
                        <a:solidFill>
                          <a:schemeClr val="dk2"/>
                        </a:solidFill>
                        <a:latin typeface="Montserrat"/>
                        <a:ea typeface="Montserrat"/>
                        <a:cs typeface="Montserrat"/>
                        <a:sym typeface="Montserrat"/>
                      </a:endParaRPr>
                    </a:p>
                  </a:txBody>
                  <a:tcPr marT="91425" marB="91425" marR="137150" marL="137150" anchor="ctr">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chemeClr val="accent2"/>
                    </a:solidFill>
                  </a:tcPr>
                </a:tc>
              </a:tr>
              <a:tr h="841125">
                <a:tc>
                  <a:txBody>
                    <a:bodyPr/>
                    <a:lstStyle/>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offers education or entertainment</a:t>
                      </a:r>
                      <a:endParaRPr sz="900">
                        <a:solidFill>
                          <a:schemeClr val="dk2"/>
                        </a:solidFill>
                        <a:latin typeface="Montserrat"/>
                        <a:ea typeface="Montserrat"/>
                        <a:cs typeface="Montserrat"/>
                        <a:sym typeface="Montserrat"/>
                      </a:endParaRPr>
                    </a:p>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doesn’t ask for anything back </a:t>
                      </a:r>
                      <a:endParaRPr sz="900">
                        <a:solidFill>
                          <a:schemeClr val="dk2"/>
                        </a:solidFill>
                        <a:latin typeface="Montserrat"/>
                        <a:ea typeface="Montserrat"/>
                        <a:cs typeface="Montserrat"/>
                        <a:sym typeface="Montserrat"/>
                      </a:endParaRPr>
                    </a:p>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can be curated or shared from other accounts</a:t>
                      </a:r>
                      <a:endParaRPr sz="9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FFE6E6"/>
                    </a:solidFill>
                  </a:tcPr>
                </a:tc>
                <a:tc>
                  <a:txBody>
                    <a:bodyPr/>
                    <a:lstStyle/>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specific to our offering</a:t>
                      </a:r>
                      <a:endParaRPr sz="900">
                        <a:solidFill>
                          <a:schemeClr val="dk2"/>
                        </a:solidFill>
                        <a:latin typeface="Montserrat"/>
                        <a:ea typeface="Montserrat"/>
                        <a:cs typeface="Montserrat"/>
                        <a:sym typeface="Montserrat"/>
                      </a:endParaRPr>
                    </a:p>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benefits and features</a:t>
                      </a:r>
                      <a:endParaRPr sz="900">
                        <a:solidFill>
                          <a:schemeClr val="dk2"/>
                        </a:solidFill>
                        <a:latin typeface="Montserrat"/>
                        <a:ea typeface="Montserrat"/>
                        <a:cs typeface="Montserrat"/>
                        <a:sym typeface="Montserrat"/>
                      </a:endParaRPr>
                    </a:p>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promotions and sales</a:t>
                      </a:r>
                      <a:endParaRPr sz="9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DFFFDE"/>
                    </a:solidFill>
                  </a:tcPr>
                </a:tc>
                <a:tc>
                  <a:txBody>
                    <a:bodyPr/>
                    <a:lstStyle/>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who are we, and what do we stand for?</a:t>
                      </a:r>
                      <a:endParaRPr sz="900">
                        <a:solidFill>
                          <a:schemeClr val="dk2"/>
                        </a:solidFill>
                        <a:latin typeface="Montserrat"/>
                        <a:ea typeface="Montserrat"/>
                        <a:cs typeface="Montserrat"/>
                        <a:sym typeface="Montserrat"/>
                      </a:endParaRPr>
                    </a:p>
                    <a:p>
                      <a:pPr indent="-194310" lvl="0" marL="228600" rtl="0" algn="l">
                        <a:spcBef>
                          <a:spcPts val="0"/>
                        </a:spcBef>
                        <a:spcAft>
                          <a:spcPts val="0"/>
                        </a:spcAft>
                        <a:buClr>
                          <a:schemeClr val="dk2"/>
                        </a:buClr>
                        <a:buSzPts val="900"/>
                        <a:buFont typeface="Montserrat"/>
                        <a:buChar char="●"/>
                      </a:pPr>
                      <a:r>
                        <a:rPr lang="en" sz="900">
                          <a:solidFill>
                            <a:schemeClr val="dk2"/>
                          </a:solidFill>
                          <a:latin typeface="Montserrat"/>
                          <a:ea typeface="Montserrat"/>
                          <a:cs typeface="Montserrat"/>
                          <a:sym typeface="Montserrat"/>
                        </a:rPr>
                        <a:t>connect with customers on a deeper emotional level</a:t>
                      </a:r>
                      <a:endParaRPr sz="900">
                        <a:solidFill>
                          <a:schemeClr val="dk2"/>
                        </a:solidFill>
                        <a:latin typeface="Montserrat"/>
                        <a:ea typeface="Montserrat"/>
                        <a:cs typeface="Montserrat"/>
                        <a:sym typeface="Montserrat"/>
                      </a:endParaRPr>
                    </a:p>
                    <a:p>
                      <a:pPr indent="-137160" lvl="0" marL="228600" rtl="0" algn="l">
                        <a:spcBef>
                          <a:spcPts val="0"/>
                        </a:spcBef>
                        <a:spcAft>
                          <a:spcPts val="0"/>
                        </a:spcAft>
                        <a:buNone/>
                      </a:pPr>
                      <a:r>
                        <a:t/>
                      </a:r>
                      <a:endParaRPr sz="9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F6FFF5"/>
                    </a:solidFill>
                  </a:tcPr>
                </a:tc>
              </a:tr>
              <a:tr h="218200">
                <a:tc rowSpan="2">
                  <a:txBody>
                    <a:bodyPr/>
                    <a:lstStyle/>
                    <a:p>
                      <a:pPr indent="0" lvl="0" marL="0" rtl="0" algn="l">
                        <a:lnSpc>
                          <a:spcPct val="100000"/>
                        </a:lnSpc>
                        <a:spcBef>
                          <a:spcPts val="0"/>
                        </a:spcBef>
                        <a:spcAft>
                          <a:spcPts val="0"/>
                        </a:spcAft>
                        <a:buNone/>
                      </a:pPr>
                      <a:r>
                        <a:rPr b="1" lang="en" sz="1000">
                          <a:solidFill>
                            <a:schemeClr val="dk2"/>
                          </a:solidFill>
                          <a:latin typeface="Montserrat"/>
                          <a:ea typeface="Montserrat"/>
                          <a:cs typeface="Montserrat"/>
                          <a:sym typeface="Montserrat"/>
                        </a:rPr>
                        <a:t>Post ideas</a:t>
                      </a:r>
                      <a:endParaRPr b="1" sz="1000">
                        <a:solidFill>
                          <a:schemeClr val="dk2"/>
                        </a:solidFill>
                        <a:latin typeface="Montserrat"/>
                        <a:ea typeface="Montserrat"/>
                        <a:cs typeface="Montserrat"/>
                        <a:sym typeface="Montserrat"/>
                      </a:endParaRPr>
                    </a:p>
                    <a:p>
                      <a:pPr indent="-194310" lvl="0" marL="228600" rtl="0" algn="l">
                        <a:lnSpc>
                          <a:spcPct val="100000"/>
                        </a:lnSpc>
                        <a:spcBef>
                          <a:spcPts val="400"/>
                        </a:spcBef>
                        <a:spcAft>
                          <a:spcPts val="0"/>
                        </a:spcAft>
                        <a:buClr>
                          <a:schemeClr val="dk2"/>
                        </a:buClr>
                        <a:buSzPts val="900"/>
                        <a:buFont typeface="Montserrat"/>
                        <a:buChar char="●"/>
                      </a:pPr>
                      <a:r>
                        <a:rPr lang="en" sz="800">
                          <a:solidFill>
                            <a:schemeClr val="dk2"/>
                          </a:solidFill>
                          <a:latin typeface="Montserrat"/>
                          <a:ea typeface="Montserrat"/>
                          <a:cs typeface="Montserrat"/>
                          <a:sym typeface="Montserrat"/>
                        </a:rPr>
                        <a:t>[eg., Instagram Story featuring existing customers (a.k.a. user-generated content or UGC)]</a:t>
                      </a:r>
                      <a:endParaRPr sz="900">
                        <a:solidFill>
                          <a:schemeClr val="dk2"/>
                        </a:solidFill>
                        <a:latin typeface="Montserrat"/>
                        <a:ea typeface="Montserrat"/>
                        <a:cs typeface="Montserrat"/>
                        <a:sym typeface="Montserrat"/>
                      </a:endParaRPr>
                    </a:p>
                    <a:p>
                      <a:pPr indent="0" lvl="0" marL="0" rtl="0" algn="l">
                        <a:lnSpc>
                          <a:spcPct val="100000"/>
                        </a:lnSpc>
                        <a:spcBef>
                          <a:spcPts val="400"/>
                        </a:spcBef>
                        <a:spcAft>
                          <a:spcPts val="400"/>
                        </a:spcAft>
                        <a:buNone/>
                      </a:pPr>
                      <a:r>
                        <a:t/>
                      </a:r>
                      <a:endParaRPr sz="8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FFE6E6"/>
                    </a:solidFill>
                  </a:tcPr>
                </a:tc>
                <a:tc rowSpan="2">
                  <a:txBody>
                    <a:bodyPr/>
                    <a:lstStyle/>
                    <a:p>
                      <a:pPr indent="0" lvl="0" marL="0" rtl="0" algn="l">
                        <a:lnSpc>
                          <a:spcPct val="100000"/>
                        </a:lnSpc>
                        <a:spcBef>
                          <a:spcPts val="0"/>
                        </a:spcBef>
                        <a:spcAft>
                          <a:spcPts val="0"/>
                        </a:spcAft>
                        <a:buNone/>
                      </a:pPr>
                      <a:r>
                        <a:rPr b="1" lang="en" sz="1000">
                          <a:solidFill>
                            <a:schemeClr val="dk2"/>
                          </a:solidFill>
                          <a:latin typeface="Montserrat"/>
                          <a:ea typeface="Montserrat"/>
                          <a:cs typeface="Montserrat"/>
                          <a:sym typeface="Montserrat"/>
                        </a:rPr>
                        <a:t>Post ideas</a:t>
                      </a:r>
                      <a:endParaRPr b="1" sz="1000">
                        <a:solidFill>
                          <a:schemeClr val="dk2"/>
                        </a:solidFill>
                        <a:latin typeface="Montserrat"/>
                        <a:ea typeface="Montserrat"/>
                        <a:cs typeface="Montserrat"/>
                        <a:sym typeface="Montserrat"/>
                      </a:endParaRPr>
                    </a:p>
                    <a:p>
                      <a:pPr indent="-187960" lvl="0" marL="228600" rtl="0" algn="l">
                        <a:lnSpc>
                          <a:spcPct val="100000"/>
                        </a:lnSpc>
                        <a:spcBef>
                          <a:spcPts val="400"/>
                        </a:spcBef>
                        <a:spcAft>
                          <a:spcPts val="400"/>
                        </a:spcAft>
                        <a:buClr>
                          <a:schemeClr val="dk2"/>
                        </a:buClr>
                        <a:buSzPts val="800"/>
                        <a:buFont typeface="Montserrat"/>
                        <a:buChar char="●"/>
                      </a:pPr>
                      <a:r>
                        <a:rPr lang="en" sz="800">
                          <a:solidFill>
                            <a:schemeClr val="dk2"/>
                          </a:solidFill>
                          <a:latin typeface="Montserrat"/>
                          <a:ea typeface="Montserrat"/>
                          <a:cs typeface="Montserrat"/>
                          <a:sym typeface="Montserrat"/>
                        </a:rPr>
                        <a:t>[eg., Black Friday sale]</a:t>
                      </a:r>
                      <a:endParaRPr sz="8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DFFFDE"/>
                    </a:solidFill>
                  </a:tcPr>
                </a:tc>
                <a:tc rowSpan="2">
                  <a:txBody>
                    <a:bodyPr/>
                    <a:lstStyle/>
                    <a:p>
                      <a:pPr indent="0" lvl="0" marL="0" rtl="0" algn="l">
                        <a:lnSpc>
                          <a:spcPct val="100000"/>
                        </a:lnSpc>
                        <a:spcBef>
                          <a:spcPts val="0"/>
                        </a:spcBef>
                        <a:spcAft>
                          <a:spcPts val="0"/>
                        </a:spcAft>
                        <a:buNone/>
                      </a:pPr>
                      <a:r>
                        <a:rPr b="1" lang="en" sz="1000">
                          <a:solidFill>
                            <a:schemeClr val="dk2"/>
                          </a:solidFill>
                          <a:latin typeface="Montserrat"/>
                          <a:ea typeface="Montserrat"/>
                          <a:cs typeface="Montserrat"/>
                          <a:sym typeface="Montserrat"/>
                        </a:rPr>
                        <a:t>Post ideas</a:t>
                      </a:r>
                      <a:endParaRPr b="1" sz="1000">
                        <a:solidFill>
                          <a:schemeClr val="dk2"/>
                        </a:solidFill>
                        <a:latin typeface="Montserrat"/>
                        <a:ea typeface="Montserrat"/>
                        <a:cs typeface="Montserrat"/>
                        <a:sym typeface="Montserrat"/>
                      </a:endParaRPr>
                    </a:p>
                    <a:p>
                      <a:pPr indent="-187960" lvl="0" marL="228600" rtl="0" algn="l">
                        <a:lnSpc>
                          <a:spcPct val="100000"/>
                        </a:lnSpc>
                        <a:spcBef>
                          <a:spcPts val="400"/>
                        </a:spcBef>
                        <a:spcAft>
                          <a:spcPts val="0"/>
                        </a:spcAft>
                        <a:buClr>
                          <a:schemeClr val="dk2"/>
                        </a:buClr>
                        <a:buSzPts val="800"/>
                        <a:buFont typeface="Montserrat"/>
                        <a:buChar char="●"/>
                      </a:pPr>
                      <a:r>
                        <a:rPr lang="en" sz="800">
                          <a:solidFill>
                            <a:schemeClr val="dk2"/>
                          </a:solidFill>
                          <a:latin typeface="Montserrat"/>
                          <a:ea typeface="Montserrat"/>
                          <a:cs typeface="Montserrat"/>
                          <a:sym typeface="Montserrat"/>
                        </a:rPr>
                        <a:t>[eg., volunteer stories from fun run]</a:t>
                      </a:r>
                      <a:endParaRPr sz="8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F6FFF5"/>
                    </a:solidFill>
                  </a:tcPr>
                </a:tc>
              </a:tr>
              <a:tr h="748425">
                <a:tc vMerge="1"/>
                <a:tc vMerge="1"/>
                <a:tc vMerge="1"/>
              </a:tr>
              <a:tr h="24755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Frequency</a:t>
                      </a:r>
                      <a:endParaRPr b="1" sz="10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Frequency</a:t>
                      </a:r>
                      <a:endParaRPr b="1" sz="10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Frequency</a:t>
                      </a:r>
                      <a:endParaRPr b="1" sz="600">
                        <a:solidFill>
                          <a:schemeClr val="dk2"/>
                        </a:solidFill>
                        <a:latin typeface="Montserrat"/>
                        <a:ea typeface="Montserrat"/>
                        <a:cs typeface="Montserrat"/>
                        <a:sym typeface="Montserrat"/>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DFFFDE"/>
                    </a:solidFill>
                  </a:tcPr>
                </a:tc>
              </a:tr>
              <a:tr h="590675">
                <a:tc>
                  <a:txBody>
                    <a:bodyPr/>
                    <a:lstStyle/>
                    <a:p>
                      <a:pPr indent="0" lvl="0" marL="0" rtl="0" algn="l">
                        <a:lnSpc>
                          <a:spcPct val="115000"/>
                        </a:lnSpc>
                        <a:spcBef>
                          <a:spcPts val="0"/>
                        </a:spcBef>
                        <a:spcAft>
                          <a:spcPts val="0"/>
                        </a:spcAft>
                        <a:buNone/>
                      </a:pPr>
                      <a:r>
                        <a:t/>
                      </a:r>
                      <a:endParaRPr sz="1000">
                        <a:solidFill>
                          <a:schemeClr val="dk2"/>
                        </a:solidFill>
                        <a:latin typeface="Montserrat Medium"/>
                        <a:ea typeface="Montserrat Medium"/>
                        <a:cs typeface="Montserrat Medium"/>
                        <a:sym typeface="Montserrat Medium"/>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FFE6E6"/>
                    </a:solidFill>
                  </a:tcPr>
                </a:tc>
                <a:tc>
                  <a:txBody>
                    <a:bodyPr/>
                    <a:lstStyle/>
                    <a:p>
                      <a:pPr indent="0" lvl="0" marL="0" rtl="0" algn="l">
                        <a:lnSpc>
                          <a:spcPct val="115000"/>
                        </a:lnSpc>
                        <a:spcBef>
                          <a:spcPts val="0"/>
                        </a:spcBef>
                        <a:spcAft>
                          <a:spcPts val="0"/>
                        </a:spcAft>
                        <a:buNone/>
                      </a:pPr>
                      <a:r>
                        <a:t/>
                      </a:r>
                      <a:endParaRPr sz="1000">
                        <a:solidFill>
                          <a:schemeClr val="dk2"/>
                        </a:solidFill>
                        <a:latin typeface="Montserrat Medium"/>
                        <a:ea typeface="Montserrat Medium"/>
                        <a:cs typeface="Montserrat Medium"/>
                        <a:sym typeface="Montserrat Medium"/>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DFFFDE"/>
                    </a:solidFill>
                  </a:tcPr>
                </a:tc>
                <a:tc>
                  <a:txBody>
                    <a:bodyPr/>
                    <a:lstStyle/>
                    <a:p>
                      <a:pPr indent="0" lvl="0" marL="0" rtl="0" algn="l">
                        <a:lnSpc>
                          <a:spcPct val="115000"/>
                        </a:lnSpc>
                        <a:spcBef>
                          <a:spcPts val="0"/>
                        </a:spcBef>
                        <a:spcAft>
                          <a:spcPts val="0"/>
                        </a:spcAft>
                        <a:buNone/>
                      </a:pPr>
                      <a:r>
                        <a:t/>
                      </a:r>
                      <a:endParaRPr sz="1000">
                        <a:solidFill>
                          <a:schemeClr val="dk2"/>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000">
                        <a:solidFill>
                          <a:schemeClr val="dk2"/>
                        </a:solidFill>
                        <a:latin typeface="Montserrat Medium"/>
                        <a:ea typeface="Montserrat Medium"/>
                        <a:cs typeface="Montserrat Medium"/>
                        <a:sym typeface="Montserrat Medium"/>
                      </a:endParaRPr>
                    </a:p>
                  </a:txBody>
                  <a:tcPr marT="137150" marB="91425" marR="137150" marL="137150">
                    <a:lnL cap="flat" cmpd="sng" w="9525">
                      <a:solidFill>
                        <a:srgbClr val="012B3A"/>
                      </a:solidFill>
                      <a:prstDash val="solid"/>
                      <a:round/>
                      <a:headEnd len="sm" w="sm" type="none"/>
                      <a:tailEnd len="sm" w="sm" type="none"/>
                    </a:lnL>
                    <a:lnR cap="flat" cmpd="sng" w="9525">
                      <a:solidFill>
                        <a:srgbClr val="012B3A"/>
                      </a:solidFill>
                      <a:prstDash val="solid"/>
                      <a:round/>
                      <a:headEnd len="sm" w="sm" type="none"/>
                      <a:tailEnd len="sm" w="sm" type="none"/>
                    </a:lnR>
                    <a:lnT cap="flat" cmpd="sng" w="9525">
                      <a:solidFill>
                        <a:srgbClr val="012B3A"/>
                      </a:solidFill>
                      <a:prstDash val="solid"/>
                      <a:round/>
                      <a:headEnd len="sm" w="sm" type="none"/>
                      <a:tailEnd len="sm" w="sm" type="none"/>
                    </a:lnT>
                    <a:lnB cap="flat" cmpd="sng" w="9525">
                      <a:solidFill>
                        <a:srgbClr val="012B3A"/>
                      </a:solidFill>
                      <a:prstDash val="solid"/>
                      <a:round/>
                      <a:headEnd len="sm" w="sm" type="none"/>
                      <a:tailEnd len="sm" w="sm" type="none"/>
                    </a:lnB>
                    <a:solidFill>
                      <a:srgbClr val="F6FFF5"/>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50"/>
          <p:cNvSpPr txBox="1"/>
          <p:nvPr/>
        </p:nvSpPr>
        <p:spPr>
          <a:xfrm>
            <a:off x="325200" y="940475"/>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dk2"/>
                </a:solidFill>
                <a:latin typeface="Montserrat Alternates"/>
                <a:ea typeface="Montserrat Alternates"/>
                <a:cs typeface="Montserrat Alternates"/>
                <a:sym typeface="Montserrat Alternates"/>
              </a:rPr>
              <a:t>Resources</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300" name="Google Shape;300;p50"/>
          <p:cNvSpPr/>
          <p:nvPr/>
        </p:nvSpPr>
        <p:spPr>
          <a:xfrm>
            <a:off x="394900" y="2416025"/>
            <a:ext cx="2602800" cy="1559100"/>
          </a:xfrm>
          <a:prstGeom prst="roundRect">
            <a:avLst>
              <a:gd fmla="val 6056" name="adj"/>
            </a:avLst>
          </a:prstGeom>
          <a:noFill/>
          <a:ln cap="flat" cmpd="sng" w="9525">
            <a:solidFill>
              <a:schemeClr val="dk2"/>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sz="1100">
                <a:solidFill>
                  <a:schemeClr val="dk2"/>
                </a:solidFill>
                <a:latin typeface="Montserrat Medium"/>
                <a:ea typeface="Montserrat Medium"/>
                <a:cs typeface="Montserrat Medium"/>
                <a:sym typeface="Montserrat Medium"/>
              </a:rPr>
              <a:t>[</a:t>
            </a:r>
            <a:r>
              <a:rPr b="1" lang="en" sz="1100">
                <a:solidFill>
                  <a:schemeClr val="dk2"/>
                </a:solidFill>
                <a:latin typeface="Montserrat"/>
                <a:ea typeface="Montserrat"/>
                <a:cs typeface="Montserrat"/>
                <a:sym typeface="Montserrat"/>
              </a:rPr>
              <a:t>Add Link</a:t>
            </a:r>
            <a:r>
              <a:rPr lang="en" sz="1100">
                <a:solidFill>
                  <a:schemeClr val="dk2"/>
                </a:solidFill>
                <a:latin typeface="Montserrat Medium"/>
                <a:ea typeface="Montserrat Medium"/>
                <a:cs typeface="Montserrat Medium"/>
                <a:sym typeface="Montserrat Medium"/>
              </a:rPr>
              <a:t> -- this maps out content release schedule for blog posts, campaigns, product launches—anything that will impact what we post on social] </a:t>
            </a:r>
            <a:endParaRPr sz="1100">
              <a:solidFill>
                <a:schemeClr val="dk2"/>
              </a:solidFill>
              <a:latin typeface="Montserrat Medium"/>
              <a:ea typeface="Montserrat Medium"/>
              <a:cs typeface="Montserrat Medium"/>
              <a:sym typeface="Montserrat Medium"/>
            </a:endParaRPr>
          </a:p>
        </p:txBody>
      </p:sp>
      <p:sp>
        <p:nvSpPr>
          <p:cNvPr id="301" name="Google Shape;301;p50"/>
          <p:cNvSpPr/>
          <p:nvPr/>
        </p:nvSpPr>
        <p:spPr>
          <a:xfrm>
            <a:off x="6008250" y="2416025"/>
            <a:ext cx="2719800" cy="1559100"/>
          </a:xfrm>
          <a:prstGeom prst="roundRect">
            <a:avLst>
              <a:gd fmla="val 6056" name="adj"/>
            </a:avLst>
          </a:prstGeom>
          <a:noFill/>
          <a:ln cap="flat" cmpd="sng" w="9525">
            <a:solidFill>
              <a:schemeClr val="dk2"/>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sz="1100">
                <a:solidFill>
                  <a:schemeClr val="dk2"/>
                </a:solidFill>
                <a:latin typeface="Montserrat Medium"/>
                <a:ea typeface="Montserrat Medium"/>
                <a:cs typeface="Montserrat Medium"/>
                <a:sym typeface="Montserrat Medium"/>
              </a:rPr>
              <a:t>[</a:t>
            </a:r>
            <a:r>
              <a:rPr b="1" lang="en" sz="1100">
                <a:solidFill>
                  <a:schemeClr val="dk2"/>
                </a:solidFill>
                <a:latin typeface="Montserrat"/>
                <a:ea typeface="Montserrat"/>
                <a:cs typeface="Montserrat"/>
                <a:sym typeface="Montserrat"/>
              </a:rPr>
              <a:t>Add Link</a:t>
            </a:r>
            <a:r>
              <a:rPr lang="en" sz="1100">
                <a:solidFill>
                  <a:schemeClr val="dk2"/>
                </a:solidFill>
                <a:latin typeface="Montserrat Medium"/>
                <a:ea typeface="Montserrat Medium"/>
                <a:cs typeface="Montserrat Medium"/>
                <a:sym typeface="Montserrat Medium"/>
              </a:rPr>
              <a:t> — this is where we store all videos, photos, templates, infographics,  brand assets, style and voice guidelines, including the content we’ve already used and the content we might want to use in the future]</a:t>
            </a:r>
            <a:endParaRPr sz="1100">
              <a:solidFill>
                <a:schemeClr val="dk2"/>
              </a:solidFill>
              <a:latin typeface="Montserrat Medium"/>
              <a:ea typeface="Montserrat Medium"/>
              <a:cs typeface="Montserrat Medium"/>
              <a:sym typeface="Montserrat Medium"/>
            </a:endParaRPr>
          </a:p>
        </p:txBody>
      </p:sp>
      <p:sp>
        <p:nvSpPr>
          <p:cNvPr id="302" name="Google Shape;302;p50"/>
          <p:cNvSpPr/>
          <p:nvPr/>
        </p:nvSpPr>
        <p:spPr>
          <a:xfrm>
            <a:off x="385475" y="2008125"/>
            <a:ext cx="2602800" cy="274200"/>
          </a:xfrm>
          <a:prstGeom prst="roundRect">
            <a:avLst>
              <a:gd fmla="val 50000" name="adj"/>
            </a:avLst>
          </a:prstGeom>
          <a:solidFill>
            <a:srgbClr val="FF4C4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Montserrat"/>
                <a:ea typeface="Montserrat"/>
                <a:cs typeface="Montserrat"/>
                <a:sym typeface="Montserrat"/>
              </a:rPr>
              <a:t>Editorial Calendar</a:t>
            </a:r>
            <a:endParaRPr sz="1200">
              <a:latin typeface="Montserrat"/>
              <a:ea typeface="Montserrat"/>
              <a:cs typeface="Montserrat"/>
              <a:sym typeface="Montserrat"/>
            </a:endParaRPr>
          </a:p>
        </p:txBody>
      </p:sp>
      <p:sp>
        <p:nvSpPr>
          <p:cNvPr id="303" name="Google Shape;303;p50"/>
          <p:cNvSpPr/>
          <p:nvPr/>
        </p:nvSpPr>
        <p:spPr>
          <a:xfrm>
            <a:off x="3123715" y="2416025"/>
            <a:ext cx="2719800" cy="1559100"/>
          </a:xfrm>
          <a:prstGeom prst="roundRect">
            <a:avLst>
              <a:gd fmla="val 6056" name="adj"/>
            </a:avLst>
          </a:prstGeom>
          <a:noFill/>
          <a:ln cap="flat" cmpd="sng" w="9525">
            <a:solidFill>
              <a:schemeClr val="dk2"/>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sz="1100">
                <a:solidFill>
                  <a:schemeClr val="dk2"/>
                </a:solidFill>
                <a:latin typeface="Montserrat Medium"/>
                <a:ea typeface="Montserrat Medium"/>
                <a:cs typeface="Montserrat Medium"/>
                <a:sym typeface="Montserrat Medium"/>
              </a:rPr>
              <a:t>[</a:t>
            </a:r>
            <a:r>
              <a:rPr b="1" lang="en" sz="1100">
                <a:solidFill>
                  <a:schemeClr val="dk2"/>
                </a:solidFill>
                <a:latin typeface="Montserrat"/>
                <a:ea typeface="Montserrat"/>
                <a:cs typeface="Montserrat"/>
                <a:sym typeface="Montserrat"/>
              </a:rPr>
              <a:t>Add Link</a:t>
            </a:r>
            <a:r>
              <a:rPr lang="en" sz="1100">
                <a:solidFill>
                  <a:schemeClr val="dk2"/>
                </a:solidFill>
                <a:latin typeface="Montserrat Medium"/>
                <a:ea typeface="Montserrat Medium"/>
                <a:cs typeface="Montserrat Medium"/>
                <a:sym typeface="Montserrat Medium"/>
              </a:rPr>
              <a:t> — this maps out actual individual posts for each social network, along with visuals, links, copy, etc.]</a:t>
            </a:r>
            <a:endParaRPr sz="1100">
              <a:solidFill>
                <a:schemeClr val="dk2"/>
              </a:solidFill>
              <a:latin typeface="Montserrat Medium"/>
              <a:ea typeface="Montserrat Medium"/>
              <a:cs typeface="Montserrat Medium"/>
              <a:sym typeface="Montserrat Medium"/>
            </a:endParaRPr>
          </a:p>
        </p:txBody>
      </p:sp>
      <p:sp>
        <p:nvSpPr>
          <p:cNvPr id="304" name="Google Shape;304;p50"/>
          <p:cNvSpPr/>
          <p:nvPr/>
        </p:nvSpPr>
        <p:spPr>
          <a:xfrm>
            <a:off x="3111359" y="2008134"/>
            <a:ext cx="2738700" cy="274200"/>
          </a:xfrm>
          <a:prstGeom prst="roundRect">
            <a:avLst>
              <a:gd fmla="val 50000"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Montserrat"/>
                <a:ea typeface="Montserrat"/>
                <a:cs typeface="Montserrat"/>
                <a:sym typeface="Montserrat"/>
              </a:rPr>
              <a:t>Social Media Content Calendar</a:t>
            </a:r>
            <a:endParaRPr sz="1200">
              <a:solidFill>
                <a:schemeClr val="dk1"/>
              </a:solidFill>
              <a:latin typeface="Montserrat"/>
              <a:ea typeface="Montserrat"/>
              <a:cs typeface="Montserrat"/>
              <a:sym typeface="Montserrat"/>
            </a:endParaRPr>
          </a:p>
        </p:txBody>
      </p:sp>
      <p:sp>
        <p:nvSpPr>
          <p:cNvPr id="305" name="Google Shape;305;p50"/>
          <p:cNvSpPr/>
          <p:nvPr/>
        </p:nvSpPr>
        <p:spPr>
          <a:xfrm>
            <a:off x="5998808" y="2008134"/>
            <a:ext cx="2738400" cy="2742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Montserrat"/>
                <a:ea typeface="Montserrat"/>
                <a:cs typeface="Montserrat"/>
                <a:sym typeface="Montserrat"/>
              </a:rPr>
              <a:t>Content Library</a:t>
            </a:r>
            <a:endParaRPr sz="1200">
              <a:solidFill>
                <a:schemeClr val="dk2"/>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1"/>
          <p:cNvSpPr txBox="1"/>
          <p:nvPr/>
        </p:nvSpPr>
        <p:spPr>
          <a:xfrm>
            <a:off x="362450" y="3786275"/>
            <a:ext cx="46731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6000">
                <a:solidFill>
                  <a:schemeClr val="dk1"/>
                </a:solidFill>
                <a:latin typeface="Montserrat Alternates ExtraBold"/>
                <a:ea typeface="Montserrat Alternates ExtraBold"/>
                <a:cs typeface="Montserrat Alternates ExtraBold"/>
                <a:sym typeface="Montserrat Alternates ExtraBold"/>
              </a:rPr>
              <a:t>Next Steps</a:t>
            </a:r>
            <a:endParaRPr sz="6000">
              <a:solidFill>
                <a:schemeClr val="dk1"/>
              </a:solidFill>
              <a:latin typeface="Montserrat Alternates ExtraBold"/>
              <a:ea typeface="Montserrat Alternates ExtraBold"/>
              <a:cs typeface="Montserrat Alternates ExtraBold"/>
              <a:sym typeface="Montserrat Alternates ExtraBold"/>
            </a:endParaRPr>
          </a:p>
        </p:txBody>
      </p:sp>
      <p:pic>
        <p:nvPicPr>
          <p:cNvPr id="311" name="Google Shape;311;p51"/>
          <p:cNvPicPr preferRelativeResize="0"/>
          <p:nvPr/>
        </p:nvPicPr>
        <p:blipFill>
          <a:blip r:embed="rId3">
            <a:alphaModFix/>
          </a:blip>
          <a:stretch>
            <a:fillRect/>
          </a:stretch>
        </p:blipFill>
        <p:spPr>
          <a:xfrm>
            <a:off x="420075" y="2507000"/>
            <a:ext cx="1314625" cy="1314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2"/>
          <p:cNvSpPr txBox="1"/>
          <p:nvPr/>
        </p:nvSpPr>
        <p:spPr>
          <a:xfrm>
            <a:off x="472675" y="975750"/>
            <a:ext cx="5461800" cy="457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200">
                <a:solidFill>
                  <a:schemeClr val="dk2"/>
                </a:solidFill>
                <a:latin typeface="Montserrat Alternates ExtraBold"/>
                <a:ea typeface="Montserrat Alternates ExtraBold"/>
                <a:cs typeface="Montserrat Alternates ExtraBold"/>
                <a:sym typeface="Montserrat Alternates ExtraBold"/>
              </a:rPr>
              <a:t>Measuring Your Progress</a:t>
            </a:r>
            <a:endParaRPr sz="3200">
              <a:solidFill>
                <a:schemeClr val="dk2"/>
              </a:solidFill>
              <a:latin typeface="Montserrat Alternates ExtraBold"/>
              <a:ea typeface="Montserrat Alternates ExtraBold"/>
              <a:cs typeface="Montserrat Alternates ExtraBold"/>
              <a:sym typeface="Montserrat Alternates ExtraBold"/>
            </a:endParaRPr>
          </a:p>
        </p:txBody>
      </p:sp>
      <p:sp>
        <p:nvSpPr>
          <p:cNvPr id="317" name="Google Shape;317;p52"/>
          <p:cNvSpPr txBox="1"/>
          <p:nvPr/>
        </p:nvSpPr>
        <p:spPr>
          <a:xfrm>
            <a:off x="472675" y="2009775"/>
            <a:ext cx="5005200" cy="9390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a:solidFill>
                  <a:srgbClr val="143059"/>
                </a:solidFill>
                <a:latin typeface="Montserrat"/>
                <a:ea typeface="Montserrat"/>
                <a:cs typeface="Montserrat"/>
                <a:sym typeface="Montserrat"/>
              </a:rPr>
              <a:t>Use analytics tools to measure how you’re performing against the goals, business objectives, and metrics you set earlier.</a:t>
            </a:r>
            <a:endParaRPr>
              <a:solidFill>
                <a:schemeClr val="hlink"/>
              </a:solidFill>
              <a:latin typeface="Montserrat Medium"/>
              <a:ea typeface="Montserrat Medium"/>
              <a:cs typeface="Montserrat Medium"/>
              <a:sym typeface="Montserrat Medium"/>
            </a:endParaRPr>
          </a:p>
        </p:txBody>
      </p:sp>
      <p:sp>
        <p:nvSpPr>
          <p:cNvPr id="318" name="Google Shape;318;p52"/>
          <p:cNvSpPr/>
          <p:nvPr/>
        </p:nvSpPr>
        <p:spPr>
          <a:xfrm>
            <a:off x="514850" y="3061575"/>
            <a:ext cx="4822800" cy="6696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t" bIns="91425" lIns="182875" spcFirstLastPara="1" rIns="91425" wrap="square" tIns="91425">
            <a:noAutofit/>
          </a:bodyPr>
          <a:lstStyle/>
          <a:p>
            <a:pPr indent="0" lvl="0" marL="0" rtl="0" algn="l">
              <a:lnSpc>
                <a:spcPct val="125000"/>
              </a:lnSpc>
              <a:spcBef>
                <a:spcPts val="0"/>
              </a:spcBef>
              <a:spcAft>
                <a:spcPts val="0"/>
              </a:spcAft>
              <a:buNone/>
            </a:pPr>
            <a:r>
              <a:rPr b="1" lang="en" sz="1000">
                <a:solidFill>
                  <a:srgbClr val="FF4C46"/>
                </a:solidFill>
                <a:latin typeface="Montserrat"/>
                <a:ea typeface="Montserrat"/>
                <a:cs typeface="Montserrat"/>
                <a:sym typeface="Montserrat"/>
              </a:rPr>
              <a:t>Related resource:</a:t>
            </a:r>
            <a:r>
              <a:rPr lang="en" sz="1000">
                <a:solidFill>
                  <a:srgbClr val="FF4C46"/>
                </a:solidFill>
                <a:latin typeface="Montserrat"/>
                <a:ea typeface="Montserrat"/>
                <a:cs typeface="Montserrat"/>
                <a:sym typeface="Montserrat"/>
              </a:rPr>
              <a:t> </a:t>
            </a:r>
            <a:r>
              <a:rPr lang="en" sz="1000">
                <a:solidFill>
                  <a:schemeClr val="hlink"/>
                </a:solidFill>
                <a:latin typeface="Montserrat"/>
                <a:ea typeface="Montserrat"/>
                <a:cs typeface="Montserrat"/>
                <a:sym typeface="Montserrat"/>
              </a:rPr>
              <a:t> </a:t>
            </a:r>
            <a:r>
              <a:rPr lang="en" sz="1000" u="sng">
                <a:solidFill>
                  <a:srgbClr val="143059"/>
                </a:solidFill>
                <a:latin typeface="Montserrat"/>
                <a:ea typeface="Montserrat"/>
                <a:cs typeface="Montserrat"/>
                <a:sym typeface="Montserrat"/>
                <a:hlinkClick r:id="rId3">
                  <a:extLst>
                    <a:ext uri="{A12FA001-AC4F-418D-AE19-62706E023703}">
                      <ahyp:hlinkClr val="tx"/>
                    </a:ext>
                  </a:extLst>
                </a:hlinkClick>
              </a:rPr>
              <a:t>The Best Social Media Analytics Tools (+ Free Social Media Report Template)</a:t>
            </a:r>
            <a:endParaRPr sz="1000">
              <a:solidFill>
                <a:srgbClr val="143059"/>
              </a:solidFill>
              <a:latin typeface="Montserrat"/>
              <a:ea typeface="Montserrat"/>
              <a:cs typeface="Montserrat"/>
              <a:sym typeface="Montserrat"/>
            </a:endParaRPr>
          </a:p>
          <a:p>
            <a:pPr indent="0" lvl="0" marL="0" rtl="0" algn="l">
              <a:lnSpc>
                <a:spcPct val="125000"/>
              </a:lnSpc>
              <a:spcBef>
                <a:spcPts val="0"/>
              </a:spcBef>
              <a:spcAft>
                <a:spcPts val="0"/>
              </a:spcAft>
              <a:buNone/>
            </a:pPr>
            <a:r>
              <a:t/>
            </a:r>
            <a:endParaRPr sz="1000">
              <a:solidFill>
                <a:schemeClr val="hlink"/>
              </a:solidFill>
              <a:latin typeface="Montserrat"/>
              <a:ea typeface="Montserrat"/>
              <a:cs typeface="Montserrat"/>
              <a:sym typeface="Montserrat"/>
            </a:endParaRPr>
          </a:p>
        </p:txBody>
      </p:sp>
      <p:sp>
        <p:nvSpPr>
          <p:cNvPr id="319" name="Google Shape;319;p52"/>
          <p:cNvSpPr txBox="1"/>
          <p:nvPr/>
        </p:nvSpPr>
        <p:spPr>
          <a:xfrm>
            <a:off x="472675" y="3884150"/>
            <a:ext cx="4822800" cy="6696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a:solidFill>
                  <a:srgbClr val="143059"/>
                </a:solidFill>
                <a:latin typeface="Montserrat"/>
                <a:ea typeface="Montserrat"/>
                <a:cs typeface="Montserrat"/>
                <a:sym typeface="Montserrat"/>
              </a:rPr>
              <a:t>Once you compiled data, create slides highlighting key learnings and next steps.</a:t>
            </a:r>
            <a:endParaRPr>
              <a:solidFill>
                <a:schemeClr val="hlink"/>
              </a:solidFill>
              <a:latin typeface="Montserrat Medium"/>
              <a:ea typeface="Montserrat Medium"/>
              <a:cs typeface="Montserrat Medium"/>
              <a:sym typeface="Montserrat Medium"/>
            </a:endParaRPr>
          </a:p>
        </p:txBody>
      </p:sp>
      <p:sp>
        <p:nvSpPr>
          <p:cNvPr id="320" name="Google Shape;320;p52"/>
          <p:cNvSpPr txBox="1"/>
          <p:nvPr/>
        </p:nvSpPr>
        <p:spPr>
          <a:xfrm>
            <a:off x="245730" y="154525"/>
            <a:ext cx="4431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ontserrat Alternates ExtraBold"/>
                <a:ea typeface="Montserrat Alternates ExtraBold"/>
                <a:cs typeface="Montserrat Alternates ExtraBold"/>
                <a:sym typeface="Montserrat Alternates ExtraBold"/>
              </a:rPr>
              <a:t>Instruction Slide: </a:t>
            </a:r>
            <a:r>
              <a:rPr lang="en" sz="1000">
                <a:solidFill>
                  <a:schemeClr val="lt1"/>
                </a:solidFill>
                <a:latin typeface="Montserrat Alternates"/>
                <a:ea typeface="Montserrat Alternates"/>
                <a:cs typeface="Montserrat Alternates"/>
                <a:sym typeface="Montserrat Alternates"/>
              </a:rPr>
              <a:t>Delete Me </a:t>
            </a:r>
            <a:endParaRPr sz="1000">
              <a:solidFill>
                <a:schemeClr val="lt1"/>
              </a:solidFill>
              <a:latin typeface="Montserrat Alternates"/>
              <a:ea typeface="Montserrat Alternates"/>
              <a:cs typeface="Montserrat Alternates"/>
              <a:sym typeface="Montserrat Alternates"/>
            </a:endParaRPr>
          </a:p>
        </p:txBody>
      </p:sp>
      <p:pic>
        <p:nvPicPr>
          <p:cNvPr id="321" name="Google Shape;321;p52"/>
          <p:cNvPicPr preferRelativeResize="0"/>
          <p:nvPr/>
        </p:nvPicPr>
        <p:blipFill rotWithShape="1">
          <a:blip r:embed="rId4">
            <a:alphaModFix/>
          </a:blip>
          <a:srcRect b="15773" l="41095" r="-2653" t="-2390"/>
          <a:stretch/>
        </p:blipFill>
        <p:spPr>
          <a:xfrm flipH="1">
            <a:off x="6398001" y="2561675"/>
            <a:ext cx="2745999" cy="25818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3"/>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accent2"/>
                </a:solidFill>
                <a:latin typeface="Montserrat Alternates"/>
                <a:ea typeface="Montserrat Alternates"/>
                <a:cs typeface="Montserrat Alternates"/>
                <a:sym typeface="Montserrat Alternates"/>
              </a:rPr>
              <a:t>Progress Update</a:t>
            </a:r>
            <a:endParaRPr sz="3200">
              <a:solidFill>
                <a:schemeClr val="dk1"/>
              </a:solidFill>
              <a:latin typeface="Montserrat Alternates ExtraBold"/>
              <a:ea typeface="Montserrat Alternates ExtraBold"/>
              <a:cs typeface="Montserrat Alternates ExtraBold"/>
              <a:sym typeface="Montserrat Alternates ExtraBold"/>
            </a:endParaRPr>
          </a:p>
        </p:txBody>
      </p:sp>
      <p:sp>
        <p:nvSpPr>
          <p:cNvPr id="327" name="Google Shape;327;p53"/>
          <p:cNvSpPr txBox="1"/>
          <p:nvPr/>
        </p:nvSpPr>
        <p:spPr>
          <a:xfrm>
            <a:off x="472675" y="1003700"/>
            <a:ext cx="5390700" cy="4878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 sz="1600">
                <a:solidFill>
                  <a:schemeClr val="accent2"/>
                </a:solidFill>
                <a:latin typeface="Montserrat"/>
                <a:ea typeface="Montserrat"/>
                <a:cs typeface="Montserrat"/>
                <a:sym typeface="Montserrat"/>
              </a:rPr>
              <a:t>Date Range</a:t>
            </a:r>
            <a:endParaRPr sz="1100">
              <a:solidFill>
                <a:schemeClr val="accent2"/>
              </a:solidFill>
              <a:latin typeface="Montserrat"/>
              <a:ea typeface="Montserrat"/>
              <a:cs typeface="Montserrat"/>
              <a:sym typeface="Montserrat"/>
            </a:endParaRPr>
          </a:p>
        </p:txBody>
      </p:sp>
      <p:graphicFrame>
        <p:nvGraphicFramePr>
          <p:cNvPr id="328" name="Google Shape;328;p53"/>
          <p:cNvGraphicFramePr/>
          <p:nvPr/>
        </p:nvGraphicFramePr>
        <p:xfrm>
          <a:off x="551888" y="1599250"/>
          <a:ext cx="3000000" cy="3000000"/>
        </p:xfrm>
        <a:graphic>
          <a:graphicData uri="http://schemas.openxmlformats.org/drawingml/2006/table">
            <a:tbl>
              <a:tblPr>
                <a:noFill/>
                <a:tableStyleId>{3E3422C2-3503-4661-B059-B31C36E3DF8D}</a:tableStyleId>
              </a:tblPr>
              <a:tblGrid>
                <a:gridCol w="908525"/>
                <a:gridCol w="1224850"/>
                <a:gridCol w="1224850"/>
                <a:gridCol w="1224850"/>
                <a:gridCol w="1224850"/>
                <a:gridCol w="1224850"/>
                <a:gridCol w="1224850"/>
              </a:tblGrid>
              <a:tr h="539325">
                <a:tc>
                  <a:txBody>
                    <a:bodyPr/>
                    <a:lstStyle/>
                    <a:p>
                      <a:pPr indent="0" lvl="0" marL="0" rtl="0" algn="l">
                        <a:spcBef>
                          <a:spcPts val="0"/>
                        </a:spcBef>
                        <a:spcAft>
                          <a:spcPts val="0"/>
                        </a:spcAft>
                        <a:buNone/>
                      </a:pPr>
                      <a:r>
                        <a:rPr b="1" lang="en" sz="900">
                          <a:solidFill>
                            <a:srgbClr val="FFFFFF"/>
                          </a:solidFill>
                          <a:latin typeface="Montserrat"/>
                          <a:ea typeface="Montserrat"/>
                          <a:cs typeface="Montserrat"/>
                          <a:sym typeface="Montserrat"/>
                        </a:rPr>
                        <a:t>CHANNEL</a:t>
                      </a:r>
                      <a:endParaRPr b="1" sz="900">
                        <a:solidFill>
                          <a:srgbClr val="FFFFFF"/>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012B3A"/>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Net Followers Gain/Loss</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4C46"/>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 of Posts</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99B6C1"/>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Engagement Rate</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CCDBE0"/>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Click-throughs</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Mentions</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900">
                          <a:solidFill>
                            <a:schemeClr val="dk2"/>
                          </a:solidFill>
                          <a:latin typeface="Montserrat"/>
                          <a:ea typeface="Montserrat"/>
                          <a:cs typeface="Montserrat"/>
                          <a:sym typeface="Montserrat"/>
                        </a:rPr>
                        <a:t>Reach</a:t>
                      </a:r>
                      <a:endParaRPr b="1" sz="900">
                        <a:solidFill>
                          <a:schemeClr val="dk2"/>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2"/>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Instagram</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Facebook</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X (Twitter)</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LinkedIn</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r h="490575">
                <a:tc>
                  <a:txBody>
                    <a:bodyPr/>
                    <a:lstStyle/>
                    <a:p>
                      <a:pPr indent="0" lvl="0" marL="0" rtl="0" algn="l">
                        <a:spcBef>
                          <a:spcPts val="0"/>
                        </a:spcBef>
                        <a:spcAft>
                          <a:spcPts val="0"/>
                        </a:spcAft>
                        <a:buNone/>
                      </a:pPr>
                      <a:r>
                        <a:rPr lang="en" sz="900">
                          <a:solidFill>
                            <a:schemeClr val="dk1"/>
                          </a:solidFill>
                          <a:latin typeface="Montserrat"/>
                          <a:ea typeface="Montserrat"/>
                          <a:cs typeface="Montserrat"/>
                          <a:sym typeface="Montserrat"/>
                        </a:rPr>
                        <a:t>Pinterest</a:t>
                      </a:r>
                      <a:endParaRPr sz="900">
                        <a:solidFill>
                          <a:schemeClr val="dk1"/>
                        </a:solidFill>
                        <a:latin typeface="Montserrat"/>
                        <a:ea typeface="Montserrat"/>
                        <a:cs typeface="Montserrat"/>
                        <a:sym typeface="Montserrat"/>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sz="1000">
                        <a:solidFill>
                          <a:schemeClr val="dk2"/>
                        </a:solidFill>
                        <a:latin typeface="Source Sans Pro"/>
                        <a:ea typeface="Source Sans Pro"/>
                        <a:cs typeface="Source Sans Pro"/>
                        <a:sym typeface="Source Sans Pro"/>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4"/>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chemeClr val="accent2"/>
                </a:solidFill>
                <a:latin typeface="Montserrat Alternates"/>
                <a:ea typeface="Montserrat Alternates"/>
                <a:cs typeface="Montserrat Alternates"/>
                <a:sym typeface="Montserrat Alternates"/>
              </a:rPr>
              <a:t>What should we </a:t>
            </a:r>
            <a:r>
              <a:rPr b="1" i="1" lang="en" sz="2400">
                <a:solidFill>
                  <a:schemeClr val="lt1"/>
                </a:solidFill>
                <a:latin typeface="Montserrat Alternates"/>
                <a:ea typeface="Montserrat Alternates"/>
                <a:cs typeface="Montserrat Alternates"/>
                <a:sym typeface="Montserrat Alternates"/>
              </a:rPr>
              <a:t>continue</a:t>
            </a:r>
            <a:r>
              <a:rPr b="1" lang="en" sz="2400">
                <a:solidFill>
                  <a:schemeClr val="accent2"/>
                </a:solidFill>
                <a:latin typeface="Montserrat Alternates"/>
                <a:ea typeface="Montserrat Alternates"/>
                <a:cs typeface="Montserrat Alternates"/>
                <a:sym typeface="Montserrat Alternates"/>
              </a:rPr>
              <a:t> doing?</a:t>
            </a:r>
            <a:endParaRPr sz="1600">
              <a:solidFill>
                <a:schemeClr val="dk1"/>
              </a:solidFill>
              <a:latin typeface="Montserrat Alternates ExtraBold"/>
              <a:ea typeface="Montserrat Alternates ExtraBold"/>
              <a:cs typeface="Montserrat Alternates ExtraBold"/>
              <a:sym typeface="Montserrat Alternates ExtraBold"/>
            </a:endParaRPr>
          </a:p>
        </p:txBody>
      </p:sp>
      <p:graphicFrame>
        <p:nvGraphicFramePr>
          <p:cNvPr id="334" name="Google Shape;334;p54"/>
          <p:cNvGraphicFramePr/>
          <p:nvPr/>
        </p:nvGraphicFramePr>
        <p:xfrm>
          <a:off x="535388" y="1155000"/>
          <a:ext cx="3000000" cy="3000000"/>
        </p:xfrm>
        <a:graphic>
          <a:graphicData uri="http://schemas.openxmlformats.org/drawingml/2006/table">
            <a:tbl>
              <a:tblPr>
                <a:noFill/>
                <a:tableStyleId>{3E3422C2-3503-4661-B059-B31C36E3DF8D}</a:tableStyleId>
              </a:tblPr>
              <a:tblGrid>
                <a:gridCol w="4137075"/>
                <a:gridCol w="4137075"/>
              </a:tblGrid>
              <a:tr h="589600">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[Social network]</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[Social network]</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Why is it working:</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Why is it working:</a:t>
                      </a:r>
                      <a:endParaRPr b="1" sz="12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Action Items:</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Action Items:</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5"/>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chemeClr val="accent2"/>
                </a:solidFill>
                <a:latin typeface="Montserrat Alternates"/>
                <a:ea typeface="Montserrat Alternates"/>
                <a:cs typeface="Montserrat Alternates"/>
                <a:sym typeface="Montserrat Alternates"/>
              </a:rPr>
              <a:t>What should we </a:t>
            </a:r>
            <a:r>
              <a:rPr b="1" i="1" lang="en" sz="2400">
                <a:solidFill>
                  <a:schemeClr val="lt1"/>
                </a:solidFill>
                <a:latin typeface="Montserrat Alternates"/>
                <a:ea typeface="Montserrat Alternates"/>
                <a:cs typeface="Montserrat Alternates"/>
                <a:sym typeface="Montserrat Alternates"/>
              </a:rPr>
              <a:t>stop</a:t>
            </a:r>
            <a:r>
              <a:rPr b="1" lang="en" sz="2400">
                <a:solidFill>
                  <a:schemeClr val="accent2"/>
                </a:solidFill>
                <a:latin typeface="Montserrat Alternates"/>
                <a:ea typeface="Montserrat Alternates"/>
                <a:cs typeface="Montserrat Alternates"/>
                <a:sym typeface="Montserrat Alternates"/>
              </a:rPr>
              <a:t> doing?</a:t>
            </a:r>
            <a:endParaRPr sz="1600">
              <a:solidFill>
                <a:schemeClr val="dk1"/>
              </a:solidFill>
              <a:latin typeface="Montserrat Alternates ExtraBold"/>
              <a:ea typeface="Montserrat Alternates ExtraBold"/>
              <a:cs typeface="Montserrat Alternates ExtraBold"/>
              <a:sym typeface="Montserrat Alternates ExtraBold"/>
            </a:endParaRPr>
          </a:p>
        </p:txBody>
      </p:sp>
      <p:graphicFrame>
        <p:nvGraphicFramePr>
          <p:cNvPr id="340" name="Google Shape;340;p55"/>
          <p:cNvGraphicFramePr/>
          <p:nvPr/>
        </p:nvGraphicFramePr>
        <p:xfrm>
          <a:off x="535388" y="1155000"/>
          <a:ext cx="3000000" cy="3000000"/>
        </p:xfrm>
        <a:graphic>
          <a:graphicData uri="http://schemas.openxmlformats.org/drawingml/2006/table">
            <a:tbl>
              <a:tblPr>
                <a:noFill/>
                <a:tableStyleId>{3E3422C2-3503-4661-B059-B31C36E3DF8D}</a:tableStyleId>
              </a:tblPr>
              <a:tblGrid>
                <a:gridCol w="4137075"/>
                <a:gridCol w="4137075"/>
              </a:tblGrid>
              <a:tr h="589600">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[Social network]</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[Social network]</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Why is it working:</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Why is it working:</a:t>
                      </a:r>
                      <a:endParaRPr b="1" sz="12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Action Items:</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Action Items:</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6"/>
          <p:cNvSpPr txBox="1"/>
          <p:nvPr/>
        </p:nvSpPr>
        <p:spPr>
          <a:xfrm>
            <a:off x="472675" y="505050"/>
            <a:ext cx="750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chemeClr val="accent2"/>
                </a:solidFill>
                <a:latin typeface="Montserrat Alternates"/>
                <a:ea typeface="Montserrat Alternates"/>
                <a:cs typeface="Montserrat Alternates"/>
                <a:sym typeface="Montserrat Alternates"/>
              </a:rPr>
              <a:t>What should we </a:t>
            </a:r>
            <a:r>
              <a:rPr b="1" i="1" lang="en" sz="2400">
                <a:solidFill>
                  <a:schemeClr val="lt1"/>
                </a:solidFill>
                <a:latin typeface="Montserrat Alternates"/>
                <a:ea typeface="Montserrat Alternates"/>
                <a:cs typeface="Montserrat Alternates"/>
                <a:sym typeface="Montserrat Alternates"/>
              </a:rPr>
              <a:t>start</a:t>
            </a:r>
            <a:r>
              <a:rPr b="1" lang="en" sz="2400">
                <a:solidFill>
                  <a:schemeClr val="accent2"/>
                </a:solidFill>
                <a:latin typeface="Montserrat Alternates"/>
                <a:ea typeface="Montserrat Alternates"/>
                <a:cs typeface="Montserrat Alternates"/>
                <a:sym typeface="Montserrat Alternates"/>
              </a:rPr>
              <a:t> doing?</a:t>
            </a:r>
            <a:endParaRPr sz="1600">
              <a:solidFill>
                <a:schemeClr val="dk1"/>
              </a:solidFill>
              <a:latin typeface="Montserrat Alternates ExtraBold"/>
              <a:ea typeface="Montserrat Alternates ExtraBold"/>
              <a:cs typeface="Montserrat Alternates ExtraBold"/>
              <a:sym typeface="Montserrat Alternates ExtraBold"/>
            </a:endParaRPr>
          </a:p>
        </p:txBody>
      </p:sp>
      <p:graphicFrame>
        <p:nvGraphicFramePr>
          <p:cNvPr id="346" name="Google Shape;346;p56"/>
          <p:cNvGraphicFramePr/>
          <p:nvPr/>
        </p:nvGraphicFramePr>
        <p:xfrm>
          <a:off x="535388" y="1155000"/>
          <a:ext cx="3000000" cy="3000000"/>
        </p:xfrm>
        <a:graphic>
          <a:graphicData uri="http://schemas.openxmlformats.org/drawingml/2006/table">
            <a:tbl>
              <a:tblPr>
                <a:noFill/>
                <a:tableStyleId>{3E3422C2-3503-4661-B059-B31C36E3DF8D}</a:tableStyleId>
              </a:tblPr>
              <a:tblGrid>
                <a:gridCol w="4137075"/>
                <a:gridCol w="4137075"/>
              </a:tblGrid>
              <a:tr h="589600">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[Social network]</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200">
                          <a:solidFill>
                            <a:schemeClr val="dk2"/>
                          </a:solidFill>
                          <a:latin typeface="Montserrat Alternates"/>
                          <a:ea typeface="Montserrat Alternates"/>
                          <a:cs typeface="Montserrat Alternates"/>
                          <a:sym typeface="Montserrat Alternates"/>
                        </a:rPr>
                        <a:t>[Social network]</a:t>
                      </a:r>
                      <a:endParaRPr b="1" sz="1200">
                        <a:solidFill>
                          <a:schemeClr val="dk2"/>
                        </a:solidFill>
                        <a:latin typeface="Montserrat Alternates"/>
                        <a:ea typeface="Montserrat Alternates"/>
                        <a:cs typeface="Montserrat Alternates"/>
                        <a:sym typeface="Montserrat Alternates"/>
                      </a:endParaRPr>
                    </a:p>
                  </a:txBody>
                  <a:tcPr marT="91425" marB="91425" marR="137150" marL="1371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What’s working:</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Why is it working:</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Why is it working:</a:t>
                      </a:r>
                      <a:endParaRPr b="1" sz="12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r h="973800">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Action Items:</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EDEC"/>
                    </a:solidFill>
                  </a:tcPr>
                </a:tc>
                <a:tc>
                  <a:txBody>
                    <a:bodyPr/>
                    <a:lstStyle/>
                    <a:p>
                      <a:pPr indent="0" lvl="0" marL="0" rtl="0" algn="l">
                        <a:spcBef>
                          <a:spcPts val="0"/>
                        </a:spcBef>
                        <a:spcAft>
                          <a:spcPts val="0"/>
                        </a:spcAft>
                        <a:buNone/>
                      </a:pPr>
                      <a:r>
                        <a:rPr b="1" lang="en" sz="1000">
                          <a:solidFill>
                            <a:schemeClr val="dk2"/>
                          </a:solidFill>
                          <a:latin typeface="Montserrat"/>
                          <a:ea typeface="Montserrat"/>
                          <a:cs typeface="Montserrat"/>
                          <a:sym typeface="Montserrat"/>
                        </a:rPr>
                        <a:t>Action Items:</a:t>
                      </a:r>
                      <a:endParaRPr b="1" sz="10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1000">
                        <a:solidFill>
                          <a:schemeClr val="dk2"/>
                        </a:solidFill>
                        <a:latin typeface="Montserrat"/>
                        <a:ea typeface="Montserrat"/>
                        <a:cs typeface="Montserrat"/>
                        <a:sym typeface="Montserrat"/>
                      </a:endParaRPr>
                    </a:p>
                  </a:txBody>
                  <a:tcPr marT="137150" marB="91425" marR="137150" marL="13715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DFFFDE"/>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4C46"/>
        </a:solidFill>
      </p:bgPr>
    </p:bg>
    <p:spTree>
      <p:nvGrpSpPr>
        <p:cNvPr id="350" name="Shape 350"/>
        <p:cNvGrpSpPr/>
        <p:nvPr/>
      </p:nvGrpSpPr>
      <p:grpSpPr>
        <a:xfrm>
          <a:off x="0" y="0"/>
          <a:ext cx="0" cy="0"/>
          <a:chOff x="0" y="0"/>
          <a:chExt cx="0" cy="0"/>
        </a:xfrm>
      </p:grpSpPr>
      <p:pic>
        <p:nvPicPr>
          <p:cNvPr id="351" name="Google Shape;351;p57"/>
          <p:cNvPicPr preferRelativeResize="0"/>
          <p:nvPr/>
        </p:nvPicPr>
        <p:blipFill rotWithShape="1">
          <a:blip r:embed="rId3">
            <a:alphaModFix/>
          </a:blip>
          <a:srcRect b="39726" l="14491" r="19186" t="0"/>
          <a:stretch/>
        </p:blipFill>
        <p:spPr>
          <a:xfrm>
            <a:off x="0" y="988540"/>
            <a:ext cx="4572000" cy="4154960"/>
          </a:xfrm>
          <a:prstGeom prst="rect">
            <a:avLst/>
          </a:prstGeom>
          <a:noFill/>
          <a:ln>
            <a:noFill/>
          </a:ln>
        </p:spPr>
      </p:pic>
      <p:sp>
        <p:nvSpPr>
          <p:cNvPr id="352" name="Google Shape;352;p57"/>
          <p:cNvSpPr txBox="1"/>
          <p:nvPr/>
        </p:nvSpPr>
        <p:spPr>
          <a:xfrm>
            <a:off x="4572000" y="1188720"/>
            <a:ext cx="4019100" cy="319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4800">
                <a:solidFill>
                  <a:schemeClr val="dk1"/>
                </a:solidFill>
                <a:latin typeface="Montserrat Alternates ExtraBold"/>
                <a:ea typeface="Montserrat Alternates ExtraBold"/>
                <a:cs typeface="Montserrat Alternates ExtraBold"/>
                <a:sym typeface="Montserrat Alternates ExtraBold"/>
              </a:rPr>
              <a:t>Thank you</a:t>
            </a:r>
            <a:endParaRPr sz="1600">
              <a:solidFill>
                <a:schemeClr val="dk2"/>
              </a:solidFill>
              <a:latin typeface="Montserrat SemiBold"/>
              <a:ea typeface="Montserrat SemiBold"/>
              <a:cs typeface="Montserrat SemiBold"/>
              <a:sym typeface="Montserrat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Hootsuite DOT 2024">
  <a:themeElements>
    <a:clrScheme name="Simple Light">
      <a:dk1>
        <a:srgbClr val="FFFFFF"/>
      </a:dk1>
      <a:lt1>
        <a:srgbClr val="FF4C46"/>
      </a:lt1>
      <a:dk2>
        <a:srgbClr val="002B3A"/>
      </a:dk2>
      <a:lt2>
        <a:srgbClr val="42D49C"/>
      </a:lt2>
      <a:accent1>
        <a:srgbClr val="87F8AE"/>
      </a:accent1>
      <a:accent2>
        <a:srgbClr val="DFFFDE"/>
      </a:accent2>
      <a:accent3>
        <a:srgbClr val="004963"/>
      </a:accent3>
      <a:accent4>
        <a:srgbClr val="336D82"/>
      </a:accent4>
      <a:accent5>
        <a:srgbClr val="6692A1"/>
      </a:accent5>
      <a:accent6>
        <a:srgbClr val="99B6C1"/>
      </a:accent6>
      <a:hlink>
        <a:srgbClr val="012B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